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9/10/2022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932E9C-90FF-7B96-486C-C5987E260C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1046206"/>
            <a:ext cx="8679915" cy="2778028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/>
              <a:t>Инструкция </a:t>
            </a:r>
            <a:br>
              <a:rPr lang="ru-RU" dirty="0"/>
            </a:br>
            <a:r>
              <a:rPr lang="ru-RU" sz="5300" dirty="0"/>
              <a:t>для общественных наблюдателей при проведении всероссийской олимпиады школьников</a:t>
            </a:r>
            <a:endParaRPr lang="ru-RU" dirty="0"/>
          </a:p>
        </p:txBody>
      </p:sp>
      <p:pic>
        <p:nvPicPr>
          <p:cNvPr id="4" name="Picture 2" descr="D:\Work\Алые паруса\Дизайн\Логотип Алые паруса прозрачный фон.png">
            <a:extLst>
              <a:ext uri="{FF2B5EF4-FFF2-40B4-BE49-F238E27FC236}">
                <a16:creationId xmlns:a16="http://schemas.microsoft.com/office/drawing/2014/main" id="{11297D3E-E526-4D60-6747-B7E1CD0512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5" y="179293"/>
            <a:ext cx="1520578" cy="1521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2501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68083B-0C06-1868-F6EB-55F6665AE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Общественный наблюдатель: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828E6A-ADA9-606E-FFEE-51E5B81BF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40258"/>
            <a:ext cx="6281873" cy="5211549"/>
          </a:xfrm>
        </p:spPr>
        <p:txBody>
          <a:bodyPr>
            <a:normAutofit fontScale="85000" lnSpcReduction="20000"/>
          </a:bodyPr>
          <a:lstStyle/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должен прибыть в место проведения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, согласно утвержденному графику, не позднее чем за 30 минут до начала проведения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по соответствующему общеобразовательному предмету;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имеет право присутствовать при пропуске участников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в аудиторию, при выдаче участникам олимпиадных заданий;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может свободно перемещаться внутри аудитории и переходить из аудитории в аудиторию. При этом в одной аудитории может находиться не более одного общественного наблюдателя;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не может вмешиваться в процесс проведения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и создавать помехи организаторам, участникам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. Задача общественного наблюдателя фиксировать нарушения Порядка проведения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не может оказывать содействие участникам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, в том числе передавать им средства связи, электронно-вычислительную технику, фото-, аудио-, видеоаппаратуру, справочные материалы, письменные заметки и иные средства хранения и передачи информации, а также пользоваться средствами связи в местах проведения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до начала проведения соревновательных туров должен получить у организаторов карточку общественного наблюдателя.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D:\Work\Алые паруса\Дизайн\Логотип Алые паруса прозрачный фон.png">
            <a:extLst>
              <a:ext uri="{FF2B5EF4-FFF2-40B4-BE49-F238E27FC236}">
                <a16:creationId xmlns:a16="http://schemas.microsoft.com/office/drawing/2014/main" id="{D3EC18AC-A41B-9D8B-04A9-61FB83E07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5" y="179294"/>
            <a:ext cx="1446436" cy="1447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1871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E945E3-74E6-9191-CD95-9EF10E31A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 месте проведения соревновательных туров </a:t>
            </a:r>
            <a:r>
              <a:rPr lang="ru-RU" sz="2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2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могут присутствовать:</a:t>
            </a:r>
            <a:endParaRPr lang="ru-RU" sz="5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FD1832-3688-F106-6AB4-58D5EE3A3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представители средств массовых информаций до момента выдачи олимпиадных заданий участникам, аккредитованные в установленном порядке;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общественные наблюдатели, аккредитованные в установленном порядке;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должностные лица Рособрнадзора и (или) департамента по надзору и контролю в сфере образования Ульяновской области, Министерства просвещения и воспитания Ульяновской области.</a:t>
            </a:r>
            <a:endParaRPr lang="ru-RU" dirty="0"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1800" i="1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Допуск всех лиц осуществляется только при наличии у них документов, удостоверяющих их личность, и подтверждающих их полномочия.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FB55544-9E4E-C23D-0C59-D6BBAFE6CE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92" y="174496"/>
            <a:ext cx="1444877" cy="14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814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E2E31E-5E70-F6E6-416F-1E59EC9FD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Во время проведения соревновательных туров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общественным наблюдателям необходимо обратить внимание </a:t>
            </a:r>
            <a:b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 аудиториях на следующее: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9CA419-DCF6-206A-9F5B-A02548A94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5"/>
            <a:ext cx="6281873" cy="5531711"/>
          </a:xfrm>
        </p:spPr>
        <p:txBody>
          <a:bodyPr>
            <a:normAutofit fontScale="55000" lnSpcReduction="20000"/>
          </a:bodyPr>
          <a:lstStyle/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Рабочее место участника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должно быть оборудовано с учетом требований к соответствующему этапу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, утвержденными протоколом соответствующей предметно-методической комиссии по соответствующему общеобразовательному предмету. Могут находится следующие предметы: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авторучка с чернилами черного и(или) синего цвета, тетрадь или листы со штампом «Черновик. Всероссийская олимпиада школьников», чистые листы бумаги формата А4 со штампом «Чистовик. Всероссийская олимпиада школьников»;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документ, удостоверяющий личность;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лекарства, шоколад, сухое печенье (при необходимости);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специальные технические средства обучения для детей с ОВЗ и детей-инвалидов.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Представитель организатора должен провести инструктаж для участников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.  Во время проведения инструктажа представитель организатора в обязательном порядке должен проинформировать участников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: о Порядке проведения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графике проведения анализа олимпиадных заданий и их решений, сроков подачи заявлений и проведения показа выполненных работ, апелляции, правилах оформления олимпиадной работы, продолжительности соревновательного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тура,случаях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удаления и дисквалификации участников, времени и месте ознакомления с результатами соревновательного тура, запрете выноса из аудитории черновиков и текстов олимпиадных заданий; том, что жюри осуществляет проверку только выполненной олимпиадной работы. Черновики и тексты заданий проверке не подлежат.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При выходе из аудитории участники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должны передать все имеющиеся у них на рабочем столе листы бумаги (черновик, чистовик, олимпиадные задания) дежурному, который в свою очередь, на бланке олимпиадной работы указывает время выхода и возвращения участника. При выходе из аудитории участника сопровождает один из дежурных, назначенных организатором соответствующего этапа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Представитель организатора должен за 30 минут, 5 минут до завершения соревновательного тура объявить о скором завершении и напомнить о необходимости перенести ответы из черновиков в бланки выполнения олимпиадных заданий (чистовики).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B45BC42-C620-739C-C93A-CFD47BC97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92" y="190973"/>
            <a:ext cx="1444877" cy="14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341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3A41A3-4FAD-C8A9-5931-A2E559C21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dirty="0">
                <a:latin typeface="PT Astra Serif" panose="020A0603040505020204" pitchFamily="18" charset="-52"/>
                <a:ea typeface="Calibri" panose="020F0502020204030204" pitchFamily="34" charset="0"/>
              </a:rPr>
              <a:t>Требования </a:t>
            </a:r>
            <a:br>
              <a:rPr lang="ru-RU" sz="3100" dirty="0">
                <a:latin typeface="PT Astra Serif" panose="020A0603040505020204" pitchFamily="18" charset="-52"/>
                <a:ea typeface="Calibri" panose="020F0502020204030204" pitchFamily="34" charset="0"/>
              </a:rPr>
            </a:br>
            <a:r>
              <a:rPr lang="ru-RU" sz="3100" dirty="0">
                <a:latin typeface="PT Astra Serif" panose="020A0603040505020204" pitchFamily="18" charset="-52"/>
                <a:ea typeface="Calibri" panose="020F0502020204030204" pitchFamily="34" charset="0"/>
              </a:rPr>
              <a:t>к соблюдению Порядка проведения </a:t>
            </a:r>
            <a:r>
              <a:rPr lang="ru-RU" sz="3100" dirty="0" err="1">
                <a:latin typeface="PT Astra Serif" panose="020A0603040505020204" pitchFamily="18" charset="-52"/>
                <a:ea typeface="Calibri" panose="020F0502020204030204" pitchFamily="34" charset="0"/>
              </a:rPr>
              <a:t>ВсОШ</a:t>
            </a:r>
            <a:r>
              <a:rPr lang="ru-RU" sz="3100" dirty="0">
                <a:latin typeface="PT Astra Serif" panose="020A0603040505020204" pitchFamily="18" charset="-52"/>
                <a:ea typeface="Calibri" panose="020F0502020204030204" pitchFamily="34" charset="0"/>
              </a:rPr>
              <a:t>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F38B96-BAB7-2145-6372-7BA3EAE1A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во время проведения соревновательных туров участникам категорически запрещается использовать средства связи, электронно-вычислительную технику, фото-, аудио-, видеоаппаратуру, справочные материалы, письменные заметки и иные средства хранения и передачи информации, а также выносить из аудитории черновики, тексты олимпиадных заданий на бумажных и электронных носителях;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 случае обнаружения у участника запрещенных предметов, он удаляется из аудитории и представителем организатора составляется соответствующий акт. Работа участника в данном случае, не проверяется;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 случае если факт нарушения становится известен представителям организатора после окончания соответствующего этапа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, но до утверждения итоговых результатов, участник может быть дисквалифицирован, а его результат аннулирован на основании протокола жюри с решением о дисквалификации;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участники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во время проведения соревновательных туров имеют право перемещаться в месте проведения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(вне аудитории) только в сопровождении дежурных, назначенных организатором соответствующего этапа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Picture 2" descr="D:\Work\Алые паруса\Дизайн\Логотип Алые паруса прозрачный фон.png">
            <a:extLst>
              <a:ext uri="{FF2B5EF4-FFF2-40B4-BE49-F238E27FC236}">
                <a16:creationId xmlns:a16="http://schemas.microsoft.com/office/drawing/2014/main" id="{3C2A2BB6-0AFA-1C31-4D08-578D50527E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5" y="179294"/>
            <a:ext cx="1446436" cy="1447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3135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3C86A9-7A86-BBF6-87A3-84E36135A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>
                <a:latin typeface="PT Astra Serif" panose="020A0603040505020204" pitchFamily="18" charset="-52"/>
                <a:ea typeface="Calibri" panose="020F0502020204030204" pitchFamily="34" charset="0"/>
              </a:rPr>
              <a:t>Во время нахождения в пункте проверки выполненных олимпиадных работ общественный наблюдатель должен фиксировать следующее: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03FD6A-AB60-570A-6995-5A5F0007F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0" indent="450215" algn="just"/>
            <a:r>
              <a:rPr lang="ru-RU" sz="22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факт проведения инструктажа председателем жюри и соблюдение данного инструктажа членами жюри во время проверки выполненных олимпиадных работ участников </a:t>
            </a:r>
            <a:r>
              <a:rPr lang="ru-RU" sz="22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ВсОШ</a:t>
            </a:r>
            <a:r>
              <a:rPr lang="ru-RU" sz="22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;</a:t>
            </a:r>
            <a:endParaRPr lang="ru-RU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22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факт копирования и (или) выноса олимпиадных заданий, критерий оценивания, бланки выполненных олимпиадных работ, протоколов проверки олимпиадных работ из пункта проверки;</a:t>
            </a:r>
            <a:endParaRPr lang="ru-RU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22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присутствие посторонних лиц, не имеющих права находится в пункте проверки выполненных олимпиадных работ.</a:t>
            </a:r>
            <a:endParaRPr lang="ru-RU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22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При участии общественных наблюдателей при проведении показа выполненных работ следует фиксировать следующее:</a:t>
            </a:r>
            <a:endParaRPr lang="ru-RU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22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показ работ осуществляется на заявительной основе (по запросу участника);</a:t>
            </a:r>
            <a:endParaRPr lang="ru-RU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22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участник на каждом этапе </a:t>
            </a:r>
            <a:r>
              <a:rPr lang="ru-RU" sz="22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ВсОШ</a:t>
            </a:r>
            <a:r>
              <a:rPr lang="ru-RU" sz="22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 вправе убедиться в том, что выполненная им олимпиадная работа проверена и оценена в соответствии с установленными критериями и методикой оценивания выполненных олимпиадных работ;</a:t>
            </a:r>
            <a:endParaRPr lang="ru-RU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22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во время показа работ жюри не вправе изменить баллы, выставленные при проверке олимпиадных работ.</a:t>
            </a:r>
            <a:endParaRPr lang="ru-RU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22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В случае выявления нарушений установленного порядка общественный наблюдатель должен фиксировать выявленные нарушения и передать их в уполномоченную организацию на подготовку, организацию и проведение этапов всероссийской олимпиады школьников.</a:t>
            </a:r>
            <a:endParaRPr lang="ru-RU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Picture 2" descr="D:\Work\Алые паруса\Дизайн\Логотип Алые паруса прозрачный фон.png">
            <a:extLst>
              <a:ext uri="{FF2B5EF4-FFF2-40B4-BE49-F238E27FC236}">
                <a16:creationId xmlns:a16="http://schemas.microsoft.com/office/drawing/2014/main" id="{9006B02B-A648-DE67-5B1C-7240582EB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5" y="179294"/>
            <a:ext cx="1446436" cy="1447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0265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5234CB-0784-2A02-C785-F4FE0C533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/>
            <a:r>
              <a:rPr lang="ru-RU" sz="24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Инструкции </a:t>
            </a:r>
            <a:br>
              <a:rPr lang="ru-RU" sz="24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</a:br>
            <a:r>
              <a:rPr lang="ru-RU" sz="24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для общественных наблюдателей </a:t>
            </a:r>
            <a:b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на этапах проверки </a:t>
            </a:r>
            <a:br>
              <a:rPr lang="ru-RU" sz="24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</a:br>
            <a:r>
              <a:rPr lang="ru-RU" sz="24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и показа членами жюри олимпиадных работ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9D7156-3950-2C92-914D-9BEDB4C6E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Для прохода в пункт проверки выполненных олимпиадных работ общественный наблюдатель должен предъявить документ, удостоверяющий личность, а также удостоверение общественного наблюдателя. Общественный наблюдатель взаимодействует только с председателем жюри. Он не должен вмешиваться в работу жюри и (или) создавать помехи при выполнении своих обязанностей членами жюри.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Во время нахождения в пункте проверки выполненных олимпиадных работ общественный наблюдатель должен фиксировать следующее: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факт проведения инструктажа председателем жюри и соблюдение данного инструктажа членами жюри во время проверки выполненных олимпиадных работ участников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факт копирования и (или) выноса олимпиадных заданий, критерий оценивания, бланки выполненных олимпиадных работ, протоколов проверки олимпиадных работ из пункта проверки;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присутствие посторонних лиц, не имеющих права находится в пункте проверки выполненных олимпиадных работ.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При участии общественных наблюдателей при проведении показа выполненных работ следует фиксировать следующее: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показ работ осуществляется на заявительной основе (по запросу участника);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участник на каждом этапе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 вправе убедиться в том, что выполненная им олимпиадная работа проверена и оценена в соответствии с установленными критериями и методикой оценивания выполненных олимпиадных работ;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во время показа работ жюри не вправе изменить баллы, выставленные при проверке олимпиадных работ.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В случае выявления нарушений установленного порядка общественный наблюдатель должен фиксировать выявленные нарушения и передать их в уполномоченную организацию на подготовку, организацию и проведение этапов всероссийской олимпиады школьников.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Picture 2" descr="D:\Work\Алые паруса\Дизайн\Логотип Алые паруса прозрачный фон.png">
            <a:extLst>
              <a:ext uri="{FF2B5EF4-FFF2-40B4-BE49-F238E27FC236}">
                <a16:creationId xmlns:a16="http://schemas.microsoft.com/office/drawing/2014/main" id="{929A3CA6-0986-0C33-67A8-813E63A0B3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5" y="179294"/>
            <a:ext cx="1446436" cy="1447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0867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FBCE11-F367-D6AE-F1B6-3DC1144A6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Инструкция </a:t>
            </a:r>
            <a:br>
              <a:rPr lang="ru-RU" sz="2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для общественных наблюдателей во время рассмотрения апелляций</a:t>
            </a:r>
            <a:endParaRPr lang="ru-RU" sz="5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2F1108-6D6C-939D-4904-AE1D94955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461319"/>
            <a:ext cx="6281873" cy="5590489"/>
          </a:xfrm>
        </p:spPr>
        <p:txBody>
          <a:bodyPr>
            <a:normAutofit fontScale="55000" lnSpcReduction="20000"/>
          </a:bodyPr>
          <a:lstStyle/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Для прохода в пункт проведения процедуры апелляции общественный наблюдатель должен предъявить документ, удостоверяющий личность, а также удостоверение общественного наблюдателя. Общественный наблюдатель взаимодействует только с председателем апелляционной комиссии (далее – АК). Он не должен вмешиваться в работу АК и (или) создавать помехи при выполнении своих обязанностей членами АК.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Общественный наблюдатель обязан соблюдать порядок рассмотрения апелляции в АК. За нарушение данного порядка общественный наблюдатель может быть удален из пункта проведения процедуры апелляции председателем АК.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Общественным наблюдателям во время своего присутствия в пункте проведения процедуры апелляции следует обратить внимание: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на заседании АК рассматривается оценивание только тех заданий, которые указаны в апелляции;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АК не рассматривает апелляции по вопросам содержания и структуры олимпиадных заданий, критериев и методики оценивания их выполнения. Черновики при проведении апелляции не рассматриваются;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рассмотрение апелляции проводится с участием самого участника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участник вправе письменно просить о рассмотрении апелляции без его участия.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В случае неявки по уважительным причинам (болезни и иных обстоятельств), подтвержденных документально, участника, не просившего о рассмотрении апелляции без его участия, рассмотрение апелляции без его участия, рассмотрение апелляции по существу проводится без его участия.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В случае неявки без объяснения причин участника, не просившего о рассмотрении апелляции без его участия, на процедуру очного рассмотрения апелляции заявление на апелляцию считается недействительным и рассмотрение апелляции по существу не проводится.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/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В случае выявления нарушений установленного порядка проведения </a:t>
            </a:r>
            <a:r>
              <a:rPr lang="ru-RU" sz="18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ВсОШ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</a:rPr>
              <a:t> общественный наблюдатель должен фиксировать выявленные нарушения и оперативно информировать о нарушении председателя АК.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2" descr="D:\Work\Алые паруса\Дизайн\Логотип Алые паруса прозрачный фон.png">
            <a:extLst>
              <a:ext uri="{FF2B5EF4-FFF2-40B4-BE49-F238E27FC236}">
                <a16:creationId xmlns:a16="http://schemas.microsoft.com/office/drawing/2014/main" id="{1D7789FC-C541-A9C7-BBAD-6B339C14E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5" y="179294"/>
            <a:ext cx="1446436" cy="1447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4696075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{FF3DACA9-8951-4D62-A116-7B1919D740DE}tf16401371</Template>
  <TotalTime>19</TotalTime>
  <Words>1385</Words>
  <Application>Microsoft Office PowerPoint</Application>
  <PresentationFormat>Широкоэкранный</PresentationFormat>
  <Paragraphs>58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Calibri</vt:lpstr>
      <vt:lpstr>Calibri Light</vt:lpstr>
      <vt:lpstr>PT Astra Serif</vt:lpstr>
      <vt:lpstr>Rockwell</vt:lpstr>
      <vt:lpstr>Times New Roman</vt:lpstr>
      <vt:lpstr>Wingdings</vt:lpstr>
      <vt:lpstr>Атлас</vt:lpstr>
      <vt:lpstr>    Инструкция  для общественных наблюдателей при проведении всероссийской олимпиады школьников</vt:lpstr>
      <vt:lpstr>Общественный наблюдатель:</vt:lpstr>
      <vt:lpstr>В месте проведения соревновательных туров ВсОШ могут присутствовать:</vt:lpstr>
      <vt:lpstr>Во время проведения соревновательных туров ВсОШ общественным наблюдателям необходимо обратить внимание  в аудиториях на следующее:</vt:lpstr>
      <vt:lpstr>Требования  к соблюдению Порядка проведения ВсОШ:</vt:lpstr>
      <vt:lpstr>Во время нахождения в пункте проверки выполненных олимпиадных работ общественный наблюдатель должен фиксировать следующее: </vt:lpstr>
      <vt:lpstr>Инструкции  для общественных наблюдателей  на этапах проверки  и показа членами жюри олимпиадных работ</vt:lpstr>
      <vt:lpstr>Инструкция  для общественных наблюдателей во время рассмотрения апелляций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Инструкция  для общественных наблюдателей при проведении всероссийской олимпиады школьников</dc:title>
  <dc:creator>User</dc:creator>
  <cp:lastModifiedBy>User</cp:lastModifiedBy>
  <cp:revision>1</cp:revision>
  <dcterms:created xsi:type="dcterms:W3CDTF">2022-09-10T07:07:50Z</dcterms:created>
  <dcterms:modified xsi:type="dcterms:W3CDTF">2022-09-10T07:27:46Z</dcterms:modified>
</cp:coreProperties>
</file>