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538085-440D-478E-9008-DF76410B654A}" type="datetimeFigureOut">
              <a:rPr lang="ru-RU" smtClean="0"/>
              <a:t>18.06.2024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BD04DF-4F4F-4E9B-A4A4-7CB8A6285E94}" type="slidenum">
              <a:rPr lang="ru-RU" smtClean="0"/>
              <a:t>‹#›</a:t>
            </a:fld>
            <a:endParaRPr lang="ru-RU"/>
          </a:p>
        </p:txBody>
      </p:sp>
    </p:spTree>
    <p:extLst>
      <p:ext uri="{BB962C8B-B14F-4D97-AF65-F5344CB8AC3E}">
        <p14:creationId xmlns:p14="http://schemas.microsoft.com/office/powerpoint/2010/main" val="685007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0BD04DF-4F4F-4E9B-A4A4-7CB8A6285E94}" type="slidenum">
              <a:rPr lang="ru-RU" smtClean="0"/>
              <a:t>38</a:t>
            </a:fld>
            <a:endParaRPr lang="ru-RU"/>
          </a:p>
        </p:txBody>
      </p:sp>
    </p:spTree>
    <p:extLst>
      <p:ext uri="{BB962C8B-B14F-4D97-AF65-F5344CB8AC3E}">
        <p14:creationId xmlns:p14="http://schemas.microsoft.com/office/powerpoint/2010/main" val="3552999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18.06.2024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18.06.2024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18.06.2024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18.06.2024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18.06.2024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18.06.2024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18.06.2024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18.06.2024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18.06.2024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18.06.2024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18.06.2024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18.06.2024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700808"/>
            <a:ext cx="7772400" cy="1899643"/>
          </a:xfrm>
        </p:spPr>
        <p:txBody>
          <a:bodyPr>
            <a:normAutofit fontScale="90000"/>
          </a:bodyPr>
          <a:lstStyle/>
          <a:p>
            <a:r>
              <a:rPr lang="ru-RU" sz="3600" b="1" dirty="0" smtClean="0">
                <a:solidFill>
                  <a:srgbClr val="FF0000"/>
                </a:solidFill>
              </a:rPr>
              <a:t>Приёмная кампания записи в 10 класс в общеобразовательных организациях Ульяновской области на 2024/2025 учебный год</a:t>
            </a:r>
            <a:endParaRPr lang="ru-RU" sz="3600" b="1" dirty="0">
              <a:solidFill>
                <a:srgbClr val="FF0000"/>
              </a:solidFill>
            </a:endParaRPr>
          </a:p>
        </p:txBody>
      </p:sp>
      <p:sp>
        <p:nvSpPr>
          <p:cNvPr id="3" name="Подзаголовок 2"/>
          <p:cNvSpPr>
            <a:spLocks noGrp="1"/>
          </p:cNvSpPr>
          <p:nvPr>
            <p:ph type="subTitle" idx="1"/>
          </p:nvPr>
        </p:nvSpPr>
        <p:spPr/>
        <p:txBody>
          <a:bodyPr>
            <a:normAutofit/>
          </a:bodyPr>
          <a:lstStyle/>
          <a:p>
            <a:pPr algn="r"/>
            <a:endParaRPr lang="ru-RU" sz="1800" dirty="0" smtClean="0">
              <a:solidFill>
                <a:schemeClr val="tx2">
                  <a:lumMod val="75000"/>
                </a:schemeClr>
              </a:solidFill>
            </a:endParaRPr>
          </a:p>
          <a:p>
            <a:pPr algn="r"/>
            <a:endParaRPr lang="ru-RU" sz="1800" dirty="0">
              <a:solidFill>
                <a:schemeClr val="tx2">
                  <a:lumMod val="75000"/>
                </a:schemeClr>
              </a:solidFill>
            </a:endParaRPr>
          </a:p>
          <a:p>
            <a:pPr algn="r"/>
            <a:r>
              <a:rPr lang="ru-RU" sz="1800" dirty="0" smtClean="0">
                <a:solidFill>
                  <a:schemeClr val="tx2">
                    <a:lumMod val="75000"/>
                  </a:schemeClr>
                </a:solidFill>
              </a:rPr>
              <a:t>Областное государственное автономное </a:t>
            </a:r>
          </a:p>
          <a:p>
            <a:pPr algn="r"/>
            <a:r>
              <a:rPr lang="ru-RU" sz="1800" dirty="0" smtClean="0">
                <a:solidFill>
                  <a:schemeClr val="tx2">
                    <a:lumMod val="75000"/>
                  </a:schemeClr>
                </a:solidFill>
              </a:rPr>
              <a:t>учреждение «Институт развития образования»</a:t>
            </a:r>
          </a:p>
          <a:p>
            <a:pPr algn="r"/>
            <a:r>
              <a:rPr lang="ru-RU" sz="1800" dirty="0" smtClean="0">
                <a:solidFill>
                  <a:schemeClr val="tx2">
                    <a:lumMod val="75000"/>
                  </a:schemeClr>
                </a:solidFill>
              </a:rPr>
              <a:t>18.06.2024</a:t>
            </a:r>
            <a:endParaRPr lang="ru-RU" sz="1800" dirty="0">
              <a:solidFill>
                <a:schemeClr val="tx2">
                  <a:lumMod val="7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88640"/>
            <a:ext cx="1189037" cy="112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432321"/>
            <a:ext cx="487680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0312" y="194989"/>
            <a:ext cx="1470025"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6530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О правилах приёма в 10 класс</a:t>
            </a:r>
            <a:endParaRPr lang="ru-RU" dirty="0"/>
          </a:p>
        </p:txBody>
      </p:sp>
      <p:sp>
        <p:nvSpPr>
          <p:cNvPr id="3" name="Объект 2"/>
          <p:cNvSpPr>
            <a:spLocks noGrp="1"/>
          </p:cNvSpPr>
          <p:nvPr>
            <p:ph idx="1"/>
          </p:nvPr>
        </p:nvSpPr>
        <p:spPr/>
        <p:txBody>
          <a:bodyPr>
            <a:normAutofit fontScale="77500" lnSpcReduction="20000"/>
          </a:bodyPr>
          <a:lstStyle/>
          <a:p>
            <a:pPr marL="0" indent="0" algn="just">
              <a:buNone/>
            </a:pPr>
            <a:r>
              <a:rPr lang="ru-RU" dirty="0"/>
              <a:t>Правила приема в конкретную общеобразовательную организацию на обучение по основным общеобразовательным программам в части, не урегулированной законодательством об образовании, устанавливаются общеобразовательной организацией </a:t>
            </a:r>
            <a:r>
              <a:rPr lang="ru-RU" dirty="0" smtClean="0"/>
              <a:t>самостоятельно (</a:t>
            </a:r>
            <a:r>
              <a:rPr lang="ru-RU" sz="2300" dirty="0" smtClean="0"/>
              <a:t>согласно п. 7 приказа Министерства просвещения РФ от 02.09.2020 №458 «Об утверждении Порядка приёма на обучение по образовательным программам начального общего, основного общего и среднего общего образования»).</a:t>
            </a:r>
            <a:endParaRPr lang="ru-RU" sz="2300" dirty="0"/>
          </a:p>
          <a:p>
            <a:pPr marL="0" indent="0" algn="just">
              <a:buNone/>
            </a:pPr>
            <a:r>
              <a:rPr lang="ru-RU" dirty="0"/>
              <a:t>Если в общеобразовательной организации при поступлении в 10 класс планируется собеседование или тестирование, на </a:t>
            </a:r>
            <a:r>
              <a:rPr lang="ru-RU" dirty="0" smtClean="0"/>
              <a:t>информационном стенде  и сайте </a:t>
            </a:r>
            <a:r>
              <a:rPr lang="ru-RU" dirty="0"/>
              <a:t>школы необходимо разместить об этом информацию.</a:t>
            </a:r>
          </a:p>
        </p:txBody>
      </p:sp>
    </p:spTree>
    <p:extLst>
      <p:ext uri="{BB962C8B-B14F-4D97-AF65-F5344CB8AC3E}">
        <p14:creationId xmlns:p14="http://schemas.microsoft.com/office/powerpoint/2010/main" val="3674905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Причины отказа приёма в 10 класс</a:t>
            </a:r>
            <a:endParaRPr lang="ru-RU" dirty="0"/>
          </a:p>
        </p:txBody>
      </p:sp>
      <p:sp>
        <p:nvSpPr>
          <p:cNvPr id="3" name="Объект 2"/>
          <p:cNvSpPr>
            <a:spLocks noGrp="1"/>
          </p:cNvSpPr>
          <p:nvPr>
            <p:ph idx="1"/>
          </p:nvPr>
        </p:nvSpPr>
        <p:spPr/>
        <p:txBody>
          <a:bodyPr>
            <a:normAutofit/>
          </a:bodyPr>
          <a:lstStyle/>
          <a:p>
            <a:pPr marL="0" indent="0" algn="just">
              <a:spcBef>
                <a:spcPts val="0"/>
              </a:spcBef>
              <a:buNone/>
            </a:pPr>
            <a:r>
              <a:rPr lang="ru-RU" dirty="0" smtClean="0"/>
              <a:t>В </a:t>
            </a:r>
            <a:r>
              <a:rPr lang="ru-RU" dirty="0"/>
              <a:t>приеме в государственную или муниципальную образовательную организацию может быть отказано </a:t>
            </a:r>
            <a:r>
              <a:rPr lang="ru-RU" b="1" dirty="0"/>
              <a:t>только по причине отсутствия в ней свободных </a:t>
            </a:r>
            <a:r>
              <a:rPr lang="ru-RU" b="1" dirty="0" smtClean="0"/>
              <a:t>мест</a:t>
            </a:r>
            <a:r>
              <a:rPr lang="ru-RU" dirty="0" smtClean="0"/>
              <a:t> </a:t>
            </a:r>
          </a:p>
          <a:p>
            <a:pPr marL="0" indent="0" algn="just">
              <a:spcBef>
                <a:spcPts val="0"/>
              </a:spcBef>
              <a:buNone/>
            </a:pPr>
            <a:r>
              <a:rPr lang="ru-RU" dirty="0" smtClean="0"/>
              <a:t>(</a:t>
            </a:r>
            <a:r>
              <a:rPr lang="ru-RU" sz="1800" dirty="0" smtClean="0"/>
              <a:t>согласно</a:t>
            </a:r>
            <a:r>
              <a:rPr lang="ru-RU" dirty="0" smtClean="0"/>
              <a:t> </a:t>
            </a:r>
            <a:r>
              <a:rPr lang="ru-RU" sz="1600" dirty="0" smtClean="0"/>
              <a:t>п</a:t>
            </a:r>
            <a:r>
              <a:rPr lang="ru-RU" sz="1600" dirty="0"/>
              <a:t>. 15 Приказ Министерства просвещения РФ от 2 сентября 2020 г. № 458 "Об утверждении Порядка приема на обучение по образовательным программам начального общего, основного общего и среднего общего </a:t>
            </a:r>
            <a:r>
              <a:rPr lang="ru-RU" sz="1600" dirty="0" smtClean="0"/>
              <a:t>образования»)</a:t>
            </a:r>
          </a:p>
        </p:txBody>
      </p:sp>
    </p:spTree>
    <p:extLst>
      <p:ext uri="{BB962C8B-B14F-4D97-AF65-F5344CB8AC3E}">
        <p14:creationId xmlns:p14="http://schemas.microsoft.com/office/powerpoint/2010/main" val="2301209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Сроки предоставления услуги приёма в школу</a:t>
            </a:r>
            <a:endParaRPr lang="ru-RU" dirty="0"/>
          </a:p>
        </p:txBody>
      </p:sp>
      <p:sp>
        <p:nvSpPr>
          <p:cNvPr id="3" name="Объект 2"/>
          <p:cNvSpPr>
            <a:spLocks noGrp="1"/>
          </p:cNvSpPr>
          <p:nvPr>
            <p:ph idx="1"/>
          </p:nvPr>
        </p:nvSpPr>
        <p:spPr/>
        <p:txBody>
          <a:bodyPr>
            <a:normAutofit/>
          </a:bodyPr>
          <a:lstStyle/>
          <a:p>
            <a:pPr marL="0" indent="0" algn="just">
              <a:spcBef>
                <a:spcPts val="0"/>
              </a:spcBef>
              <a:buNone/>
            </a:pPr>
            <a:r>
              <a:rPr lang="ru-RU" sz="2800" dirty="0"/>
              <a:t>Руководитель общеобразовательной организации издает распорядительный акт о приеме на обучение ребенка или поступающего в течение 5 рабочих дней после приема заявления о приеме на обучение и представленных </a:t>
            </a:r>
            <a:r>
              <a:rPr lang="ru-RU" sz="2800" dirty="0" smtClean="0"/>
              <a:t>документов (согласно п. 31 Порядка)</a:t>
            </a:r>
          </a:p>
        </p:txBody>
      </p:sp>
    </p:spTree>
    <p:extLst>
      <p:ext uri="{BB962C8B-B14F-4D97-AF65-F5344CB8AC3E}">
        <p14:creationId xmlns:p14="http://schemas.microsoft.com/office/powerpoint/2010/main" val="4262112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0" dirty="0" smtClean="0"/>
              <a:t>Задействованные государственные информационные системы. Что нужно сделать</a:t>
            </a:r>
            <a:endParaRPr lang="ru-RU" sz="1800" b="0" dirty="0"/>
          </a:p>
        </p:txBody>
      </p:sp>
      <p:sp>
        <p:nvSpPr>
          <p:cNvPr id="4" name="Объект 3"/>
          <p:cNvSpPr>
            <a:spLocks noGrp="1"/>
          </p:cNvSpPr>
          <p:nvPr>
            <p:ph idx="1"/>
          </p:nvPr>
        </p:nvSpPr>
        <p:spPr/>
        <p:txBody>
          <a:bodyPr/>
          <a:lstStyle/>
          <a:p>
            <a:pPr marL="0" indent="0">
              <a:buNone/>
            </a:pPr>
            <a:r>
              <a:rPr lang="ru-RU" sz="2000" dirty="0"/>
              <a:t>Шаг 1: на странице ОО через кнопку «Реестры</a:t>
            </a:r>
            <a:r>
              <a:rPr lang="ru-RU" sz="2000" dirty="0" smtClean="0"/>
              <a:t>»</a:t>
            </a:r>
          </a:p>
          <a:p>
            <a:pPr marL="0" indent="0">
              <a:buNone/>
            </a:pPr>
            <a:endParaRPr lang="ru-RU" sz="2000" dirty="0" smtClean="0"/>
          </a:p>
          <a:p>
            <a:pPr marL="0" indent="0">
              <a:buNone/>
            </a:pPr>
            <a:endParaRPr lang="ru-RU" sz="2000" dirty="0"/>
          </a:p>
          <a:p>
            <a:pPr marL="0" indent="0">
              <a:buNone/>
            </a:pPr>
            <a:endParaRPr lang="ru-RU" sz="2000" dirty="0" smtClean="0"/>
          </a:p>
          <a:p>
            <a:pPr marL="0" indent="0">
              <a:buNone/>
            </a:pPr>
            <a:endParaRPr lang="ru-RU" sz="2000" dirty="0"/>
          </a:p>
          <a:p>
            <a:pPr marL="0" indent="0">
              <a:buNone/>
            </a:pPr>
            <a:r>
              <a:rPr lang="ru-RU" sz="2000" dirty="0" smtClean="0"/>
              <a:t>Зайти во вкладку «Общеобразовательные организации»</a:t>
            </a:r>
            <a:endParaRPr lang="ru-RU" sz="2000" dirty="0"/>
          </a:p>
          <a:p>
            <a:pPr marL="0" indent="0">
              <a:buNone/>
            </a:pPr>
            <a:endParaRPr lang="ru-RU" dirty="0"/>
          </a:p>
        </p:txBody>
      </p:sp>
      <p:sp>
        <p:nvSpPr>
          <p:cNvPr id="6" name="Текст 5"/>
          <p:cNvSpPr>
            <a:spLocks noGrp="1"/>
          </p:cNvSpPr>
          <p:nvPr>
            <p:ph type="body" sz="half" idx="2"/>
          </p:nvPr>
        </p:nvSpPr>
        <p:spPr/>
        <p:txBody>
          <a:bodyPr/>
          <a:lstStyle/>
          <a:p>
            <a:endParaRPr lang="ru-RU" sz="1800" b="1" dirty="0" smtClean="0"/>
          </a:p>
          <a:p>
            <a:endParaRPr lang="ru-RU" sz="1800" b="1" dirty="0"/>
          </a:p>
          <a:p>
            <a:endParaRPr lang="ru-RU" sz="1800" b="1" dirty="0" smtClean="0"/>
          </a:p>
          <a:p>
            <a:r>
              <a:rPr lang="ru-RU" sz="1800" b="1" dirty="0" smtClean="0"/>
              <a:t>ГИС «Е-Услуги</a:t>
            </a:r>
            <a:r>
              <a:rPr lang="ru-RU" sz="1800" b="1" dirty="0"/>
              <a:t>»</a:t>
            </a:r>
          </a:p>
          <a:p>
            <a:r>
              <a:rPr lang="ru-RU" sz="1800" dirty="0" smtClean="0"/>
              <a:t>В </a:t>
            </a:r>
            <a:r>
              <a:rPr lang="ru-RU" sz="1800" dirty="0"/>
              <a:t>созданном 2024/2025 учебном году создать 10 </a:t>
            </a:r>
            <a:r>
              <a:rPr lang="ru-RU" sz="1800" dirty="0" smtClean="0"/>
              <a:t>класс</a:t>
            </a:r>
            <a:endParaRPr lang="ru-RU" sz="1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908720"/>
            <a:ext cx="2640571" cy="1485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3968" y="3266640"/>
            <a:ext cx="3088382" cy="1737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3928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0" dirty="0" smtClean="0"/>
              <a:t>Задействованные государственные информационные системы. Что нужно сделать</a:t>
            </a:r>
            <a:endParaRPr lang="ru-RU" sz="1800" b="0" dirty="0"/>
          </a:p>
        </p:txBody>
      </p:sp>
      <p:sp>
        <p:nvSpPr>
          <p:cNvPr id="4" name="Объект 3"/>
          <p:cNvSpPr>
            <a:spLocks noGrp="1"/>
          </p:cNvSpPr>
          <p:nvPr>
            <p:ph idx="1"/>
          </p:nvPr>
        </p:nvSpPr>
        <p:spPr/>
        <p:txBody>
          <a:bodyPr/>
          <a:lstStyle/>
          <a:p>
            <a:pPr marL="0" indent="0">
              <a:buNone/>
            </a:pPr>
            <a:r>
              <a:rPr lang="ru-RU" sz="2000" dirty="0"/>
              <a:t>Шаг </a:t>
            </a:r>
            <a:r>
              <a:rPr lang="ru-RU" sz="2000" dirty="0" smtClean="0"/>
              <a:t>2: с помощью фильтра </a:t>
            </a:r>
          </a:p>
          <a:p>
            <a:pPr marL="0" indent="0">
              <a:buNone/>
            </a:pPr>
            <a:endParaRPr lang="ru-RU" sz="2000" dirty="0" smtClean="0"/>
          </a:p>
          <a:p>
            <a:pPr marL="0" indent="0">
              <a:buNone/>
            </a:pPr>
            <a:endParaRPr lang="ru-RU" sz="2000" dirty="0"/>
          </a:p>
          <a:p>
            <a:pPr marL="0" indent="0">
              <a:buNone/>
            </a:pPr>
            <a:endParaRPr lang="ru-RU" sz="2000" dirty="0" smtClean="0"/>
          </a:p>
          <a:p>
            <a:pPr marL="0" indent="0">
              <a:buNone/>
            </a:pPr>
            <a:endParaRPr lang="ru-RU" sz="2000" dirty="0"/>
          </a:p>
          <a:p>
            <a:pPr marL="0" indent="0">
              <a:buNone/>
            </a:pPr>
            <a:endParaRPr lang="ru-RU" sz="2000" dirty="0" smtClean="0"/>
          </a:p>
          <a:p>
            <a:pPr marL="0" indent="0">
              <a:buNone/>
            </a:pPr>
            <a:r>
              <a:rPr lang="ru-RU" sz="2000" dirty="0" smtClean="0"/>
              <a:t>Выбрать «Слово в наименовании» </a:t>
            </a:r>
            <a:r>
              <a:rPr lang="ru-RU" sz="1800" dirty="0" smtClean="0"/>
              <a:t>(может быть слово, например, Мариинская или номер школы, например  88)</a:t>
            </a:r>
          </a:p>
          <a:p>
            <a:pPr marL="0" indent="0">
              <a:buNone/>
            </a:pPr>
            <a:endParaRPr lang="ru-RU" sz="1800" dirty="0"/>
          </a:p>
          <a:p>
            <a:pPr marL="0" indent="0">
              <a:buNone/>
            </a:pPr>
            <a:endParaRPr lang="ru-RU" sz="1800" dirty="0" smtClean="0"/>
          </a:p>
          <a:p>
            <a:pPr marL="0" indent="0">
              <a:buNone/>
            </a:pPr>
            <a:endParaRPr lang="ru-RU" sz="1800" dirty="0" smtClean="0"/>
          </a:p>
          <a:p>
            <a:pPr marL="0" indent="0">
              <a:buNone/>
            </a:pPr>
            <a:endParaRPr lang="ru-RU" sz="1800" dirty="0" smtClean="0"/>
          </a:p>
          <a:p>
            <a:pPr marL="0" indent="0">
              <a:buNone/>
            </a:pPr>
            <a:endParaRPr lang="ru-RU" sz="2000" dirty="0"/>
          </a:p>
          <a:p>
            <a:pPr marL="0" indent="0">
              <a:buNone/>
            </a:pPr>
            <a:endParaRPr lang="ru-RU" dirty="0"/>
          </a:p>
        </p:txBody>
      </p:sp>
      <p:sp>
        <p:nvSpPr>
          <p:cNvPr id="6" name="Текст 5"/>
          <p:cNvSpPr>
            <a:spLocks noGrp="1"/>
          </p:cNvSpPr>
          <p:nvPr>
            <p:ph type="body" sz="half" idx="2"/>
          </p:nvPr>
        </p:nvSpPr>
        <p:spPr/>
        <p:txBody>
          <a:bodyPr/>
          <a:lstStyle/>
          <a:p>
            <a:endParaRPr lang="ru-RU" sz="1800" b="1" dirty="0" smtClean="0"/>
          </a:p>
          <a:p>
            <a:endParaRPr lang="ru-RU" sz="1800" b="1" dirty="0"/>
          </a:p>
          <a:p>
            <a:endParaRPr lang="ru-RU" sz="1800" b="1" dirty="0" smtClean="0"/>
          </a:p>
          <a:p>
            <a:endParaRPr lang="ru-RU" sz="1800" b="1" dirty="0"/>
          </a:p>
          <a:p>
            <a:r>
              <a:rPr lang="ru-RU" sz="1800" b="1" dirty="0" smtClean="0"/>
              <a:t>ГИС «Е-Услуги</a:t>
            </a:r>
            <a:r>
              <a:rPr lang="ru-RU" sz="1800" b="1" dirty="0"/>
              <a:t>»</a:t>
            </a:r>
          </a:p>
          <a:p>
            <a:r>
              <a:rPr lang="ru-RU" sz="1800" dirty="0" smtClean="0"/>
              <a:t>В </a:t>
            </a:r>
            <a:r>
              <a:rPr lang="ru-RU" sz="1800" dirty="0"/>
              <a:t>созданном 2024/2025 учебном году создать 10 </a:t>
            </a:r>
            <a:r>
              <a:rPr lang="ru-RU" sz="1800" dirty="0" smtClean="0"/>
              <a:t>класс</a:t>
            </a:r>
            <a:endParaRPr lang="ru-RU" sz="18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642" y="836712"/>
            <a:ext cx="2600602" cy="1463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3397" y="3789040"/>
            <a:ext cx="3223092" cy="1814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7066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0" dirty="0" smtClean="0"/>
              <a:t>Задействованные государственные информационные системы. Что нужно сделать</a:t>
            </a:r>
            <a:endParaRPr lang="ru-RU" sz="1800" b="0" dirty="0"/>
          </a:p>
        </p:txBody>
      </p:sp>
      <p:sp>
        <p:nvSpPr>
          <p:cNvPr id="4" name="Объект 3"/>
          <p:cNvSpPr>
            <a:spLocks noGrp="1"/>
          </p:cNvSpPr>
          <p:nvPr>
            <p:ph idx="1"/>
          </p:nvPr>
        </p:nvSpPr>
        <p:spPr/>
        <p:txBody>
          <a:bodyPr/>
          <a:lstStyle/>
          <a:p>
            <a:pPr marL="0" indent="0">
              <a:buNone/>
            </a:pPr>
            <a:r>
              <a:rPr lang="ru-RU" sz="2000" dirty="0"/>
              <a:t>Шаг 3</a:t>
            </a:r>
            <a:r>
              <a:rPr lang="ru-RU" sz="2000" dirty="0" smtClean="0"/>
              <a:t>: при нажатии на кнопку «Применить» в таблице ниже появится наименование школы</a:t>
            </a:r>
          </a:p>
          <a:p>
            <a:pPr marL="0" indent="0">
              <a:buNone/>
            </a:pPr>
            <a:endParaRPr lang="ru-RU" sz="2000" dirty="0" smtClean="0"/>
          </a:p>
          <a:p>
            <a:pPr marL="0" indent="0">
              <a:buNone/>
            </a:pPr>
            <a:endParaRPr lang="ru-RU" sz="2000" dirty="0"/>
          </a:p>
          <a:p>
            <a:pPr marL="0" indent="0">
              <a:buNone/>
            </a:pPr>
            <a:endParaRPr lang="ru-RU" sz="2000" dirty="0" smtClean="0"/>
          </a:p>
          <a:p>
            <a:pPr marL="0" indent="0">
              <a:buNone/>
            </a:pPr>
            <a:endParaRPr lang="ru-RU" sz="2000" dirty="0"/>
          </a:p>
          <a:p>
            <a:pPr marL="0" indent="0">
              <a:buNone/>
            </a:pPr>
            <a:endParaRPr lang="ru-RU" sz="2000" dirty="0" smtClean="0"/>
          </a:p>
          <a:p>
            <a:pPr marL="0" indent="0">
              <a:buNone/>
            </a:pPr>
            <a:r>
              <a:rPr lang="ru-RU" sz="2000" dirty="0"/>
              <a:t>Нажать один раз на название школы, оказываетесь на странице с информацией по школе. Далее на кнопку «Редактирование»-«Классы</a:t>
            </a:r>
            <a:r>
              <a:rPr lang="ru-RU" sz="2000" dirty="0" smtClean="0"/>
              <a:t>»</a:t>
            </a:r>
          </a:p>
          <a:p>
            <a:pPr marL="0" indent="0">
              <a:buNone/>
            </a:pPr>
            <a:endParaRPr lang="ru-RU" sz="1800" dirty="0"/>
          </a:p>
          <a:p>
            <a:pPr marL="0" indent="0">
              <a:buNone/>
            </a:pPr>
            <a:endParaRPr lang="ru-RU" sz="1800" dirty="0" smtClean="0"/>
          </a:p>
          <a:p>
            <a:pPr marL="0" indent="0">
              <a:buNone/>
            </a:pPr>
            <a:endParaRPr lang="ru-RU" sz="1800" dirty="0" smtClean="0"/>
          </a:p>
          <a:p>
            <a:pPr marL="0" indent="0">
              <a:buNone/>
            </a:pPr>
            <a:endParaRPr lang="ru-RU" sz="1800" dirty="0" smtClean="0"/>
          </a:p>
          <a:p>
            <a:pPr marL="0" indent="0">
              <a:buNone/>
            </a:pPr>
            <a:endParaRPr lang="ru-RU" sz="2000" dirty="0"/>
          </a:p>
          <a:p>
            <a:pPr marL="0" indent="0">
              <a:buNone/>
            </a:pPr>
            <a:endParaRPr lang="ru-RU" dirty="0"/>
          </a:p>
        </p:txBody>
      </p:sp>
      <p:sp>
        <p:nvSpPr>
          <p:cNvPr id="6" name="Текст 5"/>
          <p:cNvSpPr>
            <a:spLocks noGrp="1"/>
          </p:cNvSpPr>
          <p:nvPr>
            <p:ph type="body" sz="half" idx="2"/>
          </p:nvPr>
        </p:nvSpPr>
        <p:spPr/>
        <p:txBody>
          <a:bodyPr/>
          <a:lstStyle/>
          <a:p>
            <a:endParaRPr lang="ru-RU" sz="1800" b="1" dirty="0" smtClean="0"/>
          </a:p>
          <a:p>
            <a:endParaRPr lang="ru-RU" sz="1800" b="1" dirty="0"/>
          </a:p>
          <a:p>
            <a:endParaRPr lang="ru-RU" sz="1800" b="1" dirty="0" smtClean="0"/>
          </a:p>
          <a:p>
            <a:r>
              <a:rPr lang="ru-RU" sz="1800" b="1" dirty="0" smtClean="0"/>
              <a:t>ГИС «Е-Услуги</a:t>
            </a:r>
            <a:r>
              <a:rPr lang="ru-RU" sz="1800" b="1" dirty="0"/>
              <a:t>»</a:t>
            </a:r>
          </a:p>
          <a:p>
            <a:r>
              <a:rPr lang="ru-RU" sz="1800" dirty="0" smtClean="0"/>
              <a:t>В </a:t>
            </a:r>
            <a:r>
              <a:rPr lang="ru-RU" sz="1800" dirty="0"/>
              <a:t>созданном 2024/2025 учебном году создать 10 </a:t>
            </a:r>
            <a:r>
              <a:rPr lang="ru-RU" sz="1800" dirty="0" smtClean="0"/>
              <a:t>класс</a:t>
            </a:r>
            <a:endParaRPr lang="ru-RU" sz="1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67944" y="1268760"/>
            <a:ext cx="3769191" cy="1695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4645135"/>
            <a:ext cx="1915945" cy="1419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4671666"/>
            <a:ext cx="1866384" cy="1366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844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0" dirty="0" smtClean="0"/>
              <a:t>Задействованные государственные информационные системы. Что нужно сделать</a:t>
            </a:r>
            <a:endParaRPr lang="ru-RU" sz="1800" b="0" dirty="0"/>
          </a:p>
        </p:txBody>
      </p:sp>
      <p:sp>
        <p:nvSpPr>
          <p:cNvPr id="4" name="Объект 3"/>
          <p:cNvSpPr>
            <a:spLocks noGrp="1"/>
          </p:cNvSpPr>
          <p:nvPr>
            <p:ph idx="1"/>
          </p:nvPr>
        </p:nvSpPr>
        <p:spPr>
          <a:xfrm>
            <a:off x="3575050" y="273050"/>
            <a:ext cx="5111750" cy="6396310"/>
          </a:xfrm>
        </p:spPr>
        <p:txBody>
          <a:bodyPr/>
          <a:lstStyle/>
          <a:p>
            <a:pPr marL="0" indent="0">
              <a:buNone/>
            </a:pPr>
            <a:r>
              <a:rPr lang="ru-RU" sz="2000" dirty="0"/>
              <a:t>Шаг </a:t>
            </a:r>
            <a:r>
              <a:rPr lang="ru-RU" sz="2000" dirty="0" smtClean="0"/>
              <a:t>4</a:t>
            </a:r>
            <a:r>
              <a:rPr lang="ru-RU" sz="2000" dirty="0"/>
              <a:t>: </a:t>
            </a:r>
            <a:r>
              <a:rPr lang="ru-RU" sz="1800" dirty="0"/>
              <a:t>Если не создан 2024/2025 учебный год, кнопкой «+» год </a:t>
            </a:r>
            <a:r>
              <a:rPr lang="ru-RU" sz="1800" dirty="0" smtClean="0"/>
              <a:t>добавить. Перейти </a:t>
            </a:r>
            <a:r>
              <a:rPr lang="ru-RU" sz="1800" dirty="0"/>
              <a:t>к добавлению классов так же кнопкой «Добавить</a:t>
            </a:r>
            <a:r>
              <a:rPr lang="ru-RU" sz="1800" dirty="0" smtClean="0"/>
              <a:t>»</a:t>
            </a:r>
          </a:p>
          <a:p>
            <a:pPr marL="0" indent="0">
              <a:buNone/>
            </a:pPr>
            <a:endParaRPr lang="ru-RU" sz="2000" dirty="0" smtClean="0"/>
          </a:p>
          <a:p>
            <a:pPr marL="0" indent="0">
              <a:buNone/>
            </a:pPr>
            <a:endParaRPr lang="ru-RU" sz="2000" dirty="0"/>
          </a:p>
          <a:p>
            <a:pPr marL="0" indent="0">
              <a:buNone/>
            </a:pPr>
            <a:endParaRPr lang="ru-RU" sz="2000" dirty="0" smtClean="0"/>
          </a:p>
          <a:p>
            <a:pPr marL="0" indent="0">
              <a:buNone/>
            </a:pPr>
            <a:endParaRPr lang="ru-RU" sz="2000" dirty="0"/>
          </a:p>
          <a:p>
            <a:pPr marL="0" indent="0">
              <a:buNone/>
            </a:pPr>
            <a:endParaRPr lang="ru-RU" sz="2000" dirty="0" smtClean="0"/>
          </a:p>
          <a:p>
            <a:pPr marL="0" indent="0">
              <a:buNone/>
            </a:pPr>
            <a:endParaRPr lang="ru-RU" sz="1800" dirty="0" smtClean="0"/>
          </a:p>
          <a:p>
            <a:pPr marL="0" indent="0">
              <a:buNone/>
            </a:pPr>
            <a:r>
              <a:rPr lang="ru-RU" sz="1800" dirty="0" smtClean="0"/>
              <a:t>В </a:t>
            </a:r>
            <a:r>
              <a:rPr lang="ru-RU" sz="1800" dirty="0"/>
              <a:t>выпадающем окне заполнить информацию о классе, указав только параллель (без литеры), </a:t>
            </a:r>
            <a:r>
              <a:rPr lang="ru-RU" sz="1800" dirty="0" smtClean="0"/>
              <a:t>профиль, свободные </a:t>
            </a:r>
            <a:r>
              <a:rPr lang="ru-RU" sz="1800" dirty="0"/>
              <a:t>вакансии и максимальную наполняемость, выбрав программу и язык обучения. </a:t>
            </a:r>
            <a:r>
              <a:rPr lang="ru-RU" sz="1800" dirty="0" smtClean="0"/>
              <a:t>Далее на </a:t>
            </a:r>
            <a:r>
              <a:rPr lang="ru-RU" sz="1800" dirty="0"/>
              <a:t>кнопку «Сохранить»</a:t>
            </a:r>
          </a:p>
          <a:p>
            <a:pPr marL="0" indent="0">
              <a:buNone/>
            </a:pPr>
            <a:endParaRPr lang="ru-RU" sz="2000" dirty="0"/>
          </a:p>
          <a:p>
            <a:pPr marL="0" indent="0">
              <a:buNone/>
            </a:pPr>
            <a:endParaRPr lang="ru-RU" sz="2000" dirty="0" smtClean="0"/>
          </a:p>
          <a:p>
            <a:pPr marL="0" indent="0">
              <a:buNone/>
            </a:pPr>
            <a:endParaRPr lang="ru-RU" sz="2000" dirty="0"/>
          </a:p>
          <a:p>
            <a:pPr marL="0" indent="0">
              <a:buNone/>
            </a:pPr>
            <a:endParaRPr lang="ru-RU" sz="2000" dirty="0" smtClean="0"/>
          </a:p>
          <a:p>
            <a:pPr marL="0" indent="0">
              <a:buNone/>
            </a:pPr>
            <a:endParaRPr lang="ru-RU" sz="2000" dirty="0" smtClean="0"/>
          </a:p>
          <a:p>
            <a:pPr marL="0" indent="0">
              <a:buNone/>
            </a:pPr>
            <a:endParaRPr lang="ru-RU" sz="2000" dirty="0"/>
          </a:p>
          <a:p>
            <a:pPr marL="0" indent="0">
              <a:buNone/>
            </a:pPr>
            <a:endParaRPr lang="ru-RU" sz="1800" dirty="0" smtClean="0"/>
          </a:p>
          <a:p>
            <a:pPr marL="0" indent="0">
              <a:buNone/>
            </a:pPr>
            <a:endParaRPr lang="ru-RU" sz="1800" dirty="0" smtClean="0"/>
          </a:p>
          <a:p>
            <a:pPr marL="0" indent="0">
              <a:buNone/>
            </a:pPr>
            <a:endParaRPr lang="ru-RU" sz="1800" dirty="0" smtClean="0"/>
          </a:p>
          <a:p>
            <a:pPr marL="0" indent="0">
              <a:buNone/>
            </a:pPr>
            <a:endParaRPr lang="ru-RU" sz="2000" dirty="0"/>
          </a:p>
          <a:p>
            <a:pPr marL="0" indent="0">
              <a:buNone/>
            </a:pPr>
            <a:endParaRPr lang="ru-RU" dirty="0"/>
          </a:p>
        </p:txBody>
      </p:sp>
      <p:sp>
        <p:nvSpPr>
          <p:cNvPr id="6" name="Текст 5"/>
          <p:cNvSpPr>
            <a:spLocks noGrp="1"/>
          </p:cNvSpPr>
          <p:nvPr>
            <p:ph type="body" sz="half" idx="2"/>
          </p:nvPr>
        </p:nvSpPr>
        <p:spPr/>
        <p:txBody>
          <a:bodyPr/>
          <a:lstStyle/>
          <a:p>
            <a:endParaRPr lang="ru-RU" sz="1800" b="1" dirty="0" smtClean="0"/>
          </a:p>
          <a:p>
            <a:endParaRPr lang="ru-RU" sz="1800" b="1" dirty="0"/>
          </a:p>
          <a:p>
            <a:endParaRPr lang="ru-RU" sz="1800" b="1" dirty="0" smtClean="0"/>
          </a:p>
          <a:p>
            <a:r>
              <a:rPr lang="ru-RU" sz="1800" b="1" dirty="0" smtClean="0"/>
              <a:t>ГИС «Е-Услуги</a:t>
            </a:r>
            <a:r>
              <a:rPr lang="ru-RU" sz="1800" b="1" dirty="0"/>
              <a:t>»</a:t>
            </a:r>
          </a:p>
          <a:p>
            <a:r>
              <a:rPr lang="ru-RU" sz="1800" dirty="0" smtClean="0"/>
              <a:t>В </a:t>
            </a:r>
            <a:r>
              <a:rPr lang="ru-RU" sz="1800" dirty="0"/>
              <a:t>созданном 2024/2025 учебном году создать 10 </a:t>
            </a:r>
            <a:r>
              <a:rPr lang="ru-RU" sz="1800" dirty="0" smtClean="0"/>
              <a:t>класс</a:t>
            </a:r>
            <a:endParaRPr lang="ru-RU" sz="1800"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1458448"/>
            <a:ext cx="3075366" cy="1729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725144"/>
            <a:ext cx="3148520" cy="1772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5758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0" dirty="0" smtClean="0"/>
              <a:t>Задействованные государственные информационные системы. Что нужно сделать</a:t>
            </a:r>
            <a:endParaRPr lang="ru-RU" sz="1800" b="0" dirty="0"/>
          </a:p>
        </p:txBody>
      </p:sp>
      <p:sp>
        <p:nvSpPr>
          <p:cNvPr id="4" name="Объект 3"/>
          <p:cNvSpPr>
            <a:spLocks noGrp="1"/>
          </p:cNvSpPr>
          <p:nvPr>
            <p:ph idx="1"/>
          </p:nvPr>
        </p:nvSpPr>
        <p:spPr>
          <a:xfrm>
            <a:off x="3575050" y="273050"/>
            <a:ext cx="5111750" cy="6396310"/>
          </a:xfrm>
        </p:spPr>
        <p:txBody>
          <a:bodyPr/>
          <a:lstStyle/>
          <a:p>
            <a:pPr marL="0" indent="0">
              <a:buNone/>
            </a:pPr>
            <a:endParaRPr lang="ru-RU" sz="2000" dirty="0" smtClean="0"/>
          </a:p>
          <a:p>
            <a:pPr marL="0" indent="0">
              <a:buNone/>
            </a:pPr>
            <a:endParaRPr lang="ru-RU" sz="2000" dirty="0"/>
          </a:p>
          <a:p>
            <a:pPr marL="0" indent="0">
              <a:buNone/>
            </a:pPr>
            <a:endParaRPr lang="ru-RU" sz="2000" dirty="0" smtClean="0"/>
          </a:p>
          <a:p>
            <a:pPr marL="0" indent="0">
              <a:buNone/>
            </a:pPr>
            <a:endParaRPr lang="ru-RU" sz="2000" dirty="0"/>
          </a:p>
          <a:p>
            <a:pPr marL="0" indent="0">
              <a:buNone/>
            </a:pPr>
            <a:endParaRPr lang="ru-RU" sz="2000" dirty="0" smtClean="0"/>
          </a:p>
          <a:p>
            <a:pPr marL="0" indent="0">
              <a:buNone/>
            </a:pPr>
            <a:endParaRPr lang="ru-RU" sz="1800" dirty="0" smtClean="0"/>
          </a:p>
          <a:p>
            <a:pPr marL="0" indent="0">
              <a:buNone/>
            </a:pPr>
            <a:endParaRPr lang="ru-RU" sz="2000" dirty="0" smtClean="0"/>
          </a:p>
          <a:p>
            <a:pPr marL="0" indent="0">
              <a:buNone/>
            </a:pPr>
            <a:endParaRPr lang="ru-RU" sz="2000" dirty="0"/>
          </a:p>
          <a:p>
            <a:pPr marL="0" indent="0">
              <a:buNone/>
            </a:pPr>
            <a:endParaRPr lang="ru-RU" sz="2000" dirty="0" smtClean="0"/>
          </a:p>
          <a:p>
            <a:pPr marL="0" indent="0">
              <a:buNone/>
            </a:pPr>
            <a:endParaRPr lang="ru-RU" sz="2000" dirty="0" smtClean="0"/>
          </a:p>
          <a:p>
            <a:pPr marL="0" indent="0">
              <a:buNone/>
            </a:pPr>
            <a:endParaRPr lang="ru-RU" sz="2000" dirty="0"/>
          </a:p>
          <a:p>
            <a:pPr marL="0" indent="0">
              <a:buNone/>
            </a:pPr>
            <a:endParaRPr lang="ru-RU" sz="1800" dirty="0" smtClean="0"/>
          </a:p>
          <a:p>
            <a:pPr marL="0" indent="0">
              <a:buNone/>
            </a:pPr>
            <a:endParaRPr lang="ru-RU" sz="1800" dirty="0" smtClean="0"/>
          </a:p>
          <a:p>
            <a:pPr marL="0" indent="0">
              <a:buNone/>
            </a:pPr>
            <a:endParaRPr lang="ru-RU" sz="1800" dirty="0" smtClean="0"/>
          </a:p>
          <a:p>
            <a:pPr marL="0" indent="0">
              <a:buNone/>
            </a:pPr>
            <a:endParaRPr lang="ru-RU" sz="2000" dirty="0"/>
          </a:p>
          <a:p>
            <a:pPr marL="0" indent="0">
              <a:buNone/>
            </a:pPr>
            <a:endParaRPr lang="ru-RU" dirty="0"/>
          </a:p>
        </p:txBody>
      </p:sp>
      <p:sp>
        <p:nvSpPr>
          <p:cNvPr id="6" name="Текст 5"/>
          <p:cNvSpPr>
            <a:spLocks noGrp="1"/>
          </p:cNvSpPr>
          <p:nvPr>
            <p:ph type="body" sz="half" idx="2"/>
          </p:nvPr>
        </p:nvSpPr>
        <p:spPr/>
        <p:txBody>
          <a:bodyPr/>
          <a:lstStyle/>
          <a:p>
            <a:endParaRPr lang="ru-RU" sz="1800" b="1" dirty="0" smtClean="0"/>
          </a:p>
          <a:p>
            <a:endParaRPr lang="ru-RU" sz="1800" b="1" dirty="0"/>
          </a:p>
          <a:p>
            <a:endParaRPr lang="ru-RU" sz="1800" b="1" dirty="0" smtClean="0"/>
          </a:p>
          <a:p>
            <a:r>
              <a:rPr lang="ru-RU" sz="1800" b="1" dirty="0" smtClean="0"/>
              <a:t>ГИС «Сетевой город. Образование»</a:t>
            </a:r>
            <a:endParaRPr lang="ru-RU" sz="1800" b="1" dirty="0"/>
          </a:p>
          <a:p>
            <a:r>
              <a:rPr lang="ru-RU" sz="1800" dirty="0" smtClean="0"/>
              <a:t> </a:t>
            </a:r>
            <a:r>
              <a:rPr lang="ru-RU" sz="1800" dirty="0"/>
              <a:t>В </a:t>
            </a:r>
            <a:r>
              <a:rPr lang="ru-RU" sz="1800" dirty="0" smtClean="0"/>
              <a:t>сформированном </a:t>
            </a:r>
            <a:r>
              <a:rPr lang="ru-RU" sz="1800" dirty="0"/>
              <a:t>2024/2025 учебном году </a:t>
            </a:r>
            <a:r>
              <a:rPr lang="ru-RU" sz="1800" dirty="0" smtClean="0"/>
              <a:t>(малиновая вкладка) проверить, создан(ы) ли 10 класс (с литерой)</a:t>
            </a:r>
            <a:endParaRPr lang="ru-RU" sz="1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3968" y="1078749"/>
            <a:ext cx="3995652" cy="1460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794" y="3591750"/>
            <a:ext cx="4319686" cy="701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4925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Autofit/>
          </a:bodyPr>
          <a:lstStyle/>
          <a:p>
            <a:r>
              <a:rPr lang="ru-RU" sz="1800" b="0" dirty="0" smtClean="0"/>
              <a:t>Работа с заявлениями в ГИС «Е-Услуги»</a:t>
            </a:r>
            <a:endParaRPr lang="ru-RU" sz="1800" b="0" dirty="0"/>
          </a:p>
        </p:txBody>
      </p:sp>
      <p:sp>
        <p:nvSpPr>
          <p:cNvPr id="4" name="Объект 3"/>
          <p:cNvSpPr>
            <a:spLocks noGrp="1"/>
          </p:cNvSpPr>
          <p:nvPr>
            <p:ph sz="half" idx="1"/>
          </p:nvPr>
        </p:nvSpPr>
        <p:spPr>
          <a:xfrm>
            <a:off x="457200" y="1052736"/>
            <a:ext cx="4038600" cy="5073427"/>
          </a:xfrm>
        </p:spPr>
        <p:txBody>
          <a:bodyPr>
            <a:normAutofit fontScale="92500" lnSpcReduction="20000"/>
          </a:bodyPr>
          <a:lstStyle/>
          <a:p>
            <a:pPr marL="0" indent="0">
              <a:buNone/>
            </a:pPr>
            <a:r>
              <a:rPr lang="ru-RU" sz="1800" dirty="0"/>
              <a:t>Шаг 1. Заявление проверить на предмет:</a:t>
            </a:r>
          </a:p>
          <a:p>
            <a:pPr marL="0" indent="0">
              <a:buNone/>
            </a:pPr>
            <a:r>
              <a:rPr lang="ru-RU" sz="1800" dirty="0"/>
              <a:t>а) типа заявления (перевод в другую школу или запись в 10 класс);</a:t>
            </a:r>
          </a:p>
          <a:p>
            <a:pPr marL="0" indent="0">
              <a:buNone/>
            </a:pPr>
            <a:r>
              <a:rPr lang="ru-RU" sz="1800" dirty="0"/>
              <a:t>б) учебного года </a:t>
            </a:r>
            <a:r>
              <a:rPr lang="ru-RU" sz="1800" dirty="0" smtClean="0"/>
              <a:t>2024;</a:t>
            </a:r>
            <a:endParaRPr lang="ru-RU" sz="1800" dirty="0"/>
          </a:p>
          <a:p>
            <a:pPr marL="0" indent="0">
              <a:buNone/>
            </a:pPr>
            <a:r>
              <a:rPr lang="ru-RU" sz="1800" dirty="0" smtClean="0"/>
              <a:t>в) статуса «новое» (не более 3 дней)</a:t>
            </a:r>
            <a:endParaRPr lang="ru-RU" sz="1800" dirty="0"/>
          </a:p>
        </p:txBody>
      </p:sp>
      <p:sp>
        <p:nvSpPr>
          <p:cNvPr id="6" name="Текст 5"/>
          <p:cNvSpPr>
            <a:spLocks noGrp="1"/>
          </p:cNvSpPr>
          <p:nvPr>
            <p:ph sz="half" idx="2"/>
          </p:nvPr>
        </p:nvSpPr>
        <p:spPr>
          <a:xfrm>
            <a:off x="4648200" y="1052736"/>
            <a:ext cx="4038600" cy="5073427"/>
          </a:xfrm>
        </p:spPr>
        <p:txBody>
          <a:bodyPr>
            <a:normAutofit fontScale="92500" lnSpcReduction="20000"/>
          </a:bodyPr>
          <a:lstStyle/>
          <a:p>
            <a:r>
              <a:rPr lang="ru-RU" sz="1800" dirty="0" smtClean="0"/>
              <a:t>Шаг 2. Перевести заявление из статуса «Новое» в статус «Очередник», заявитель получит сообщение, что его заявление рассматривается.</a:t>
            </a:r>
          </a:p>
          <a:p>
            <a:endParaRPr lang="ru-RU" sz="1800" b="1" dirty="0" smtClean="0"/>
          </a:p>
          <a:p>
            <a:endParaRPr lang="ru-RU" sz="1800" b="1" dirty="0"/>
          </a:p>
          <a:p>
            <a:r>
              <a:rPr lang="ru-RU" sz="1800" dirty="0" smtClean="0"/>
              <a:t>Шаг </a:t>
            </a:r>
            <a:r>
              <a:rPr lang="ru-RU" sz="1800" dirty="0"/>
              <a:t>3. При условии, что учащийся зачисляется в ОО, перевести в следующий статус «зачислен в класс</a:t>
            </a:r>
            <a:r>
              <a:rPr lang="ru-RU" sz="1800" dirty="0" smtClean="0"/>
              <a:t>»</a:t>
            </a:r>
          </a:p>
          <a:p>
            <a:endParaRPr lang="ru-RU" sz="1800" dirty="0" smtClean="0"/>
          </a:p>
          <a:p>
            <a:endParaRPr lang="ru-RU" sz="1800" dirty="0"/>
          </a:p>
          <a:p>
            <a:endParaRPr lang="ru-RU" sz="1800" dirty="0" smtClean="0"/>
          </a:p>
          <a:p>
            <a:r>
              <a:rPr lang="ru-RU" sz="1800" dirty="0"/>
              <a:t> </a:t>
            </a:r>
            <a:r>
              <a:rPr lang="ru-RU" sz="1800" dirty="0" smtClean="0"/>
              <a:t>Заявитель получит </a:t>
            </a:r>
            <a:r>
              <a:rPr lang="ru-RU" sz="1800" dirty="0"/>
              <a:t>уведомление, что данная организация готова зачислить ученика.</a:t>
            </a:r>
          </a:p>
          <a:p>
            <a:r>
              <a:rPr lang="ru-RU" sz="1800" dirty="0"/>
              <a:t>При условии, что учащийся не зачисляется в ОО, заявление необходимо перевести в статус «отказано» с обязательным указанием причины отказа.</a:t>
            </a:r>
          </a:p>
          <a:p>
            <a:endParaRPr lang="ru-RU" sz="1800" dirty="0" smtClean="0"/>
          </a:p>
          <a:p>
            <a:pPr marL="0" indent="0">
              <a:buNone/>
            </a:pPr>
            <a:endParaRPr lang="ru-RU" sz="1800" b="1"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852936"/>
            <a:ext cx="3880254" cy="278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132856"/>
            <a:ext cx="3672408"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7858" y="3284984"/>
            <a:ext cx="403244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6711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Autofit/>
          </a:bodyPr>
          <a:lstStyle/>
          <a:p>
            <a:r>
              <a:rPr lang="ru-RU" sz="1800" b="0" dirty="0" smtClean="0"/>
              <a:t>Работа с заявлениями в ГИС «Е-Услуги»</a:t>
            </a:r>
            <a:endParaRPr lang="ru-RU" sz="1800" b="0" dirty="0"/>
          </a:p>
        </p:txBody>
      </p:sp>
      <p:sp>
        <p:nvSpPr>
          <p:cNvPr id="4" name="Объект 3"/>
          <p:cNvSpPr>
            <a:spLocks noGrp="1"/>
          </p:cNvSpPr>
          <p:nvPr>
            <p:ph sz="half" idx="1"/>
          </p:nvPr>
        </p:nvSpPr>
        <p:spPr>
          <a:xfrm>
            <a:off x="457200" y="1052736"/>
            <a:ext cx="4038600" cy="5073427"/>
          </a:xfrm>
        </p:spPr>
        <p:txBody>
          <a:bodyPr>
            <a:normAutofit/>
          </a:bodyPr>
          <a:lstStyle/>
          <a:p>
            <a:pPr marL="0" indent="0">
              <a:buNone/>
            </a:pPr>
            <a:r>
              <a:rPr lang="ru-RU" sz="1800" dirty="0"/>
              <a:t>Шаг </a:t>
            </a:r>
            <a:r>
              <a:rPr lang="ru-RU" sz="1800" dirty="0" smtClean="0"/>
              <a:t>4</a:t>
            </a:r>
            <a:r>
              <a:rPr lang="ru-RU" sz="1800" dirty="0"/>
              <a:t>. В истории заявления появится информация</a:t>
            </a:r>
            <a:r>
              <a:rPr lang="ru-RU" sz="1800" dirty="0" smtClean="0"/>
              <a:t>:</a:t>
            </a:r>
          </a:p>
          <a:p>
            <a:pPr marL="0" indent="0">
              <a:buNone/>
            </a:pPr>
            <a:endParaRPr lang="ru-RU" sz="1800" dirty="0" smtClean="0"/>
          </a:p>
          <a:p>
            <a:pPr marL="0" indent="0">
              <a:buNone/>
            </a:pPr>
            <a:endParaRPr lang="ru-RU" sz="1800" dirty="0"/>
          </a:p>
          <a:p>
            <a:pPr marL="0" indent="0">
              <a:buNone/>
            </a:pPr>
            <a:endParaRPr lang="ru-RU" sz="1800" dirty="0" smtClean="0"/>
          </a:p>
          <a:p>
            <a:pPr marL="0" indent="0">
              <a:buNone/>
            </a:pPr>
            <a:endParaRPr lang="ru-RU" sz="1800" dirty="0"/>
          </a:p>
          <a:p>
            <a:pPr marL="0" indent="0">
              <a:buNone/>
            </a:pPr>
            <a:endParaRPr lang="ru-RU" sz="1800" dirty="0" smtClean="0"/>
          </a:p>
          <a:p>
            <a:pPr marL="0" indent="0">
              <a:buNone/>
            </a:pPr>
            <a:endParaRPr lang="ru-RU" sz="1800" dirty="0"/>
          </a:p>
          <a:p>
            <a:pPr marL="0" indent="0">
              <a:buNone/>
            </a:pPr>
            <a:endParaRPr lang="ru-RU" sz="1800" dirty="0" smtClean="0"/>
          </a:p>
          <a:p>
            <a:pPr marL="0" indent="0">
              <a:buNone/>
            </a:pPr>
            <a:r>
              <a:rPr lang="ru-RU" sz="1800" dirty="0" smtClean="0"/>
              <a:t>Или</a:t>
            </a:r>
          </a:p>
          <a:p>
            <a:pPr marL="0" indent="0">
              <a:buNone/>
            </a:pPr>
            <a:endParaRPr lang="ru-RU" sz="1800" dirty="0" smtClean="0"/>
          </a:p>
          <a:p>
            <a:pPr marL="0" indent="0">
              <a:buNone/>
            </a:pPr>
            <a:endParaRPr lang="ru-RU" sz="1800" dirty="0"/>
          </a:p>
        </p:txBody>
      </p:sp>
      <p:sp>
        <p:nvSpPr>
          <p:cNvPr id="6" name="Текст 5"/>
          <p:cNvSpPr>
            <a:spLocks noGrp="1"/>
          </p:cNvSpPr>
          <p:nvPr>
            <p:ph sz="half" idx="2"/>
          </p:nvPr>
        </p:nvSpPr>
        <p:spPr>
          <a:xfrm>
            <a:off x="4648200" y="1052736"/>
            <a:ext cx="4038600" cy="5073427"/>
          </a:xfrm>
        </p:spPr>
        <p:txBody>
          <a:bodyPr>
            <a:normAutofit/>
          </a:bodyPr>
          <a:lstStyle/>
          <a:p>
            <a:pPr marL="0" indent="0">
              <a:buNone/>
            </a:pPr>
            <a:r>
              <a:rPr lang="ru-RU" sz="1800" b="1" dirty="0"/>
              <a:t>Типичные причины отказа: </a:t>
            </a:r>
            <a:endParaRPr lang="ru-RU" sz="1800" b="1" dirty="0" smtClean="0"/>
          </a:p>
          <a:p>
            <a:r>
              <a:rPr lang="ru-RU" sz="1800" dirty="0" smtClean="0"/>
              <a:t>заявление </a:t>
            </a:r>
            <a:r>
              <a:rPr lang="ru-RU" sz="1800" dirty="0"/>
              <a:t>содержит ошибки в данных заявителя (или его ребёнка</a:t>
            </a:r>
            <a:r>
              <a:rPr lang="ru-RU" sz="1800" dirty="0" smtClean="0"/>
              <a:t>),</a:t>
            </a:r>
          </a:p>
          <a:p>
            <a:endParaRPr lang="ru-RU" sz="1800" dirty="0" smtClean="0"/>
          </a:p>
          <a:p>
            <a:r>
              <a:rPr lang="ru-RU" sz="1800" dirty="0" smtClean="0"/>
              <a:t> </a:t>
            </a:r>
            <a:r>
              <a:rPr lang="ru-RU" sz="1800" dirty="0"/>
              <a:t>в ОО в данной параллели отсутствуют вакантные места, </a:t>
            </a:r>
            <a:endParaRPr lang="ru-RU" sz="1800" dirty="0" smtClean="0"/>
          </a:p>
          <a:p>
            <a:endParaRPr lang="ru-RU" sz="1800" dirty="0" smtClean="0"/>
          </a:p>
          <a:p>
            <a:r>
              <a:rPr lang="ru-RU" sz="1800" dirty="0" smtClean="0"/>
              <a:t>заявление </a:t>
            </a:r>
            <a:r>
              <a:rPr lang="ru-RU" sz="1800" dirty="0"/>
              <a:t>подано в прошлый учебный год и др</a:t>
            </a:r>
            <a:r>
              <a:rPr lang="ru-RU" sz="1800" dirty="0" smtClean="0"/>
              <a:t>.</a:t>
            </a:r>
          </a:p>
          <a:p>
            <a:endParaRPr lang="ru-RU" sz="1800" dirty="0"/>
          </a:p>
          <a:p>
            <a:r>
              <a:rPr lang="ru-RU" sz="1800" dirty="0"/>
              <a:t>у</a:t>
            </a:r>
            <a:r>
              <a:rPr lang="ru-RU" sz="1800" dirty="0" smtClean="0"/>
              <a:t>шли в другое учебное заведение</a:t>
            </a:r>
            <a:endParaRPr lang="ru-RU" sz="1800"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948" y="1812801"/>
            <a:ext cx="4305052"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948" y="4015701"/>
            <a:ext cx="4305052"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1995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Нормативные документы</a:t>
            </a:r>
            <a:endParaRPr lang="ru-RU" dirty="0"/>
          </a:p>
        </p:txBody>
      </p:sp>
      <p:sp>
        <p:nvSpPr>
          <p:cNvPr id="3" name="Объект 2"/>
          <p:cNvSpPr>
            <a:spLocks noGrp="1"/>
          </p:cNvSpPr>
          <p:nvPr>
            <p:ph idx="1"/>
          </p:nvPr>
        </p:nvSpPr>
        <p:spPr/>
        <p:txBody>
          <a:bodyPr>
            <a:normAutofit/>
          </a:bodyPr>
          <a:lstStyle/>
          <a:p>
            <a:r>
              <a:rPr lang="ru-RU" sz="2600" dirty="0"/>
              <a:t>1.	Федеральный закон «Об образовании в Российской Федерации» от 29.12.2012 N 273-ФЗ»;</a:t>
            </a:r>
          </a:p>
          <a:p>
            <a:r>
              <a:rPr lang="ru-RU" sz="2600" dirty="0"/>
              <a:t>2.	Приказ Министерства просвещения Российской Федерации от 02.09.2020 № 458 «Об утверждении порядка приёма на обучение по образовательным программам начального общего, основного общего и среднего общего образования» (с изменениями от 30.08.2023 № 784</a:t>
            </a:r>
            <a:r>
              <a:rPr lang="ru-RU" sz="2600" dirty="0" smtClean="0"/>
              <a:t>)</a:t>
            </a:r>
          </a:p>
          <a:p>
            <a:endParaRPr lang="ru-RU" dirty="0"/>
          </a:p>
        </p:txBody>
      </p:sp>
    </p:spTree>
    <p:extLst>
      <p:ext uri="{BB962C8B-B14F-4D97-AF65-F5344CB8AC3E}">
        <p14:creationId xmlns:p14="http://schemas.microsoft.com/office/powerpoint/2010/main" val="6432302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Autofit/>
          </a:bodyPr>
          <a:lstStyle/>
          <a:p>
            <a:r>
              <a:rPr lang="ru-RU" sz="1800" b="0" dirty="0" smtClean="0"/>
              <a:t>Работа с заявлениями в ГИС «Сетевой город. Образование»</a:t>
            </a:r>
            <a:endParaRPr lang="ru-RU" sz="1800" b="0" dirty="0"/>
          </a:p>
        </p:txBody>
      </p:sp>
      <p:sp>
        <p:nvSpPr>
          <p:cNvPr id="4" name="Объект 3"/>
          <p:cNvSpPr>
            <a:spLocks noGrp="1"/>
          </p:cNvSpPr>
          <p:nvPr>
            <p:ph sz="half" idx="1"/>
          </p:nvPr>
        </p:nvSpPr>
        <p:spPr>
          <a:xfrm>
            <a:off x="457200" y="1052736"/>
            <a:ext cx="4038600" cy="5073427"/>
          </a:xfrm>
        </p:spPr>
        <p:txBody>
          <a:bodyPr>
            <a:normAutofit fontScale="92500" lnSpcReduction="10000"/>
          </a:bodyPr>
          <a:lstStyle/>
          <a:p>
            <a:pPr marL="0" indent="0">
              <a:buNone/>
            </a:pPr>
            <a:r>
              <a:rPr lang="ru-RU" sz="1800" dirty="0"/>
              <a:t>Шаг 5. В текущем </a:t>
            </a:r>
            <a:r>
              <a:rPr lang="ru-RU" sz="1800" dirty="0" smtClean="0"/>
              <a:t>2023/2024 </a:t>
            </a:r>
            <a:r>
              <a:rPr lang="ru-RU" sz="1800" dirty="0"/>
              <a:t>учебном году создать приказ о </a:t>
            </a:r>
            <a:r>
              <a:rPr lang="ru-RU" sz="1800" dirty="0" smtClean="0"/>
              <a:t>выпуске учащихся </a:t>
            </a:r>
            <a:r>
              <a:rPr lang="ru-RU" sz="1800" dirty="0"/>
              <a:t>9 </a:t>
            </a:r>
            <a:r>
              <a:rPr lang="ru-RU" sz="1800" dirty="0" smtClean="0"/>
              <a:t>классов:</a:t>
            </a:r>
          </a:p>
          <a:p>
            <a:r>
              <a:rPr lang="ru-RU" sz="1800" dirty="0" smtClean="0"/>
              <a:t>С подтипом документа «все зачисленные» (для успешно прошедших ГИА и получивших аттестат);</a:t>
            </a:r>
          </a:p>
          <a:p>
            <a:r>
              <a:rPr lang="ru-RU" sz="1800" dirty="0" smtClean="0"/>
              <a:t>С подтипом документа «условный выпуск» (для тех, кто не получил аттестат)</a:t>
            </a:r>
            <a:endParaRPr lang="ru-RU" sz="1800" dirty="0"/>
          </a:p>
          <a:p>
            <a:pPr marL="0" indent="0">
              <a:buNone/>
            </a:pPr>
            <a:r>
              <a:rPr lang="ru-RU" sz="1800" dirty="0"/>
              <a:t>Шаг 6. После издания руководителем школы приказа о зачислении в определённый класс администратор ГИС «Сетевой </a:t>
            </a:r>
            <a:r>
              <a:rPr lang="ru-RU" sz="1800" dirty="0" err="1"/>
              <a:t>город.Образование</a:t>
            </a:r>
            <a:r>
              <a:rPr lang="ru-RU" sz="1800" dirty="0"/>
              <a:t>» в будущем 2024/2025 </a:t>
            </a:r>
            <a:r>
              <a:rPr lang="ru-RU" sz="1800" dirty="0" err="1"/>
              <a:t>уч.г</a:t>
            </a:r>
            <a:r>
              <a:rPr lang="ru-RU" sz="1800" dirty="0"/>
              <a:t>. создаёт приказ «Зачисление в школу» с подтипом документа «все зачисленные» ученика или группу учеников, выбирая их из пула «распределённые из очереди».</a:t>
            </a:r>
          </a:p>
          <a:p>
            <a:pPr marL="0" indent="0">
              <a:buNone/>
            </a:pPr>
            <a:endParaRPr lang="ru-RU" sz="1800" dirty="0" smtClean="0"/>
          </a:p>
          <a:p>
            <a:pPr marL="0" indent="0">
              <a:buNone/>
            </a:pPr>
            <a:endParaRPr lang="ru-RU" sz="1800" dirty="0"/>
          </a:p>
          <a:p>
            <a:pPr marL="0" indent="0">
              <a:buNone/>
            </a:pPr>
            <a:endParaRPr lang="ru-RU" sz="1800" dirty="0" smtClean="0"/>
          </a:p>
          <a:p>
            <a:pPr marL="0" indent="0">
              <a:buNone/>
            </a:pPr>
            <a:endParaRPr lang="ru-RU" sz="1800" dirty="0"/>
          </a:p>
          <a:p>
            <a:pPr marL="0" indent="0">
              <a:buNone/>
            </a:pPr>
            <a:endParaRPr lang="ru-RU" sz="1800" dirty="0" smtClean="0"/>
          </a:p>
          <a:p>
            <a:pPr marL="0" indent="0">
              <a:buNone/>
            </a:pPr>
            <a:endParaRPr lang="ru-RU" sz="1800" dirty="0" smtClean="0"/>
          </a:p>
          <a:p>
            <a:pPr marL="0" indent="0">
              <a:buNone/>
            </a:pPr>
            <a:endParaRPr lang="ru-RU" sz="1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268760"/>
            <a:ext cx="3176587"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904531" y="4077072"/>
            <a:ext cx="3657917" cy="153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37927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Autofit/>
          </a:bodyPr>
          <a:lstStyle/>
          <a:p>
            <a:r>
              <a:rPr lang="ru-RU" sz="1800" b="0" dirty="0" smtClean="0"/>
              <a:t>Работа с заявлениями в ГИС «Сетевой город. Образование»</a:t>
            </a:r>
            <a:endParaRPr lang="ru-RU" sz="1800" b="0" dirty="0"/>
          </a:p>
        </p:txBody>
      </p:sp>
      <p:sp>
        <p:nvSpPr>
          <p:cNvPr id="4" name="Объект 3"/>
          <p:cNvSpPr>
            <a:spLocks noGrp="1"/>
          </p:cNvSpPr>
          <p:nvPr>
            <p:ph sz="half" idx="1"/>
          </p:nvPr>
        </p:nvSpPr>
        <p:spPr>
          <a:xfrm>
            <a:off x="395536" y="1052736"/>
            <a:ext cx="4100264" cy="5073427"/>
          </a:xfrm>
        </p:spPr>
        <p:txBody>
          <a:bodyPr>
            <a:normAutofit fontScale="92500" lnSpcReduction="20000"/>
          </a:bodyPr>
          <a:lstStyle/>
          <a:p>
            <a:pPr marL="0" indent="0">
              <a:buNone/>
            </a:pPr>
            <a:r>
              <a:rPr lang="ru-RU" sz="1800" dirty="0"/>
              <a:t>Шаг </a:t>
            </a:r>
            <a:r>
              <a:rPr lang="ru-RU" sz="1800" dirty="0" smtClean="0"/>
              <a:t>9</a:t>
            </a:r>
            <a:r>
              <a:rPr lang="ru-RU" sz="1800" dirty="0"/>
              <a:t>. Система предлагает список распределённых из очереди. При выборе ученика(ков) необходимо выбрать учебный год, в который подавалось </a:t>
            </a:r>
            <a:r>
              <a:rPr lang="ru-RU" sz="1800" dirty="0" smtClean="0"/>
              <a:t>заявление.</a:t>
            </a:r>
          </a:p>
          <a:p>
            <a:pPr marL="0" indent="0">
              <a:buNone/>
            </a:pPr>
            <a:r>
              <a:rPr lang="ru-RU" sz="1800" dirty="0" smtClean="0"/>
              <a:t> </a:t>
            </a:r>
          </a:p>
          <a:p>
            <a:pPr marL="0" indent="0">
              <a:buNone/>
            </a:pPr>
            <a:r>
              <a:rPr lang="ru-RU" sz="1800" dirty="0"/>
              <a:t>Фильтры «номер обращения» и «по фамилии» помогут быстрее найти ученика для зачисления. При нажатии на кнопку «Применить», нужно выбрать необходимых учащихся</a:t>
            </a:r>
            <a:r>
              <a:rPr lang="ru-RU" sz="1800" dirty="0" smtClean="0"/>
              <a:t>.</a:t>
            </a:r>
          </a:p>
          <a:p>
            <a:pPr marL="0" indent="0">
              <a:buNone/>
            </a:pPr>
            <a:endParaRPr lang="ru-RU" sz="1800" dirty="0"/>
          </a:p>
          <a:p>
            <a:pPr marL="0" indent="0" algn="just">
              <a:buNone/>
            </a:pPr>
            <a:r>
              <a:rPr lang="ru-RU" sz="1800" dirty="0"/>
              <a:t>Если при выборе ученика система выдаёт ошибку, значит в заявлении  ГИС «Е-Услуги» неверно заполнены данные: паспорта заявителя, свидетельства о рождении ребёнка заявителя, контактная информация (телефон </a:t>
            </a:r>
            <a:r>
              <a:rPr lang="ru-RU" sz="1800" dirty="0" err="1"/>
              <a:t>д.б</a:t>
            </a:r>
            <a:r>
              <a:rPr lang="ru-RU" sz="1800" dirty="0"/>
              <a:t>. </a:t>
            </a:r>
            <a:r>
              <a:rPr lang="ru-RU" sz="1800" dirty="0" smtClean="0"/>
              <a:t>без +7, 8, </a:t>
            </a:r>
            <a:r>
              <a:rPr lang="ru-RU" sz="1800" spc="-30" dirty="0" smtClean="0"/>
              <a:t>адреса почтовые/регистрации/проживания/ временной </a:t>
            </a:r>
            <a:r>
              <a:rPr lang="ru-RU" sz="1800" spc="-30" dirty="0"/>
              <a:t>регистрации выбраны из списка). </a:t>
            </a:r>
          </a:p>
          <a:p>
            <a:pPr marL="0" indent="0">
              <a:buNone/>
            </a:pPr>
            <a:endParaRPr lang="ru-RU" sz="1800" dirty="0" smtClean="0"/>
          </a:p>
          <a:p>
            <a:pPr marL="0" indent="0">
              <a:buNone/>
            </a:pPr>
            <a:endParaRPr lang="ru-RU" sz="1800" dirty="0"/>
          </a:p>
          <a:p>
            <a:pPr marL="0" indent="0">
              <a:buNone/>
            </a:pPr>
            <a:endParaRPr lang="ru-RU" sz="1800" dirty="0" smtClean="0"/>
          </a:p>
          <a:p>
            <a:pPr marL="0" indent="0">
              <a:buNone/>
            </a:pPr>
            <a:endParaRPr lang="ru-RU" sz="1800" dirty="0"/>
          </a:p>
          <a:p>
            <a:pPr marL="0" indent="0">
              <a:buNone/>
            </a:pPr>
            <a:endParaRPr lang="ru-RU" sz="1800" dirty="0" smtClean="0"/>
          </a:p>
          <a:p>
            <a:pPr marL="0" indent="0">
              <a:buNone/>
            </a:pPr>
            <a:endParaRPr lang="ru-RU" sz="1800" dirty="0" smtClean="0"/>
          </a:p>
          <a:p>
            <a:pPr marL="0" indent="0">
              <a:buNone/>
            </a:pPr>
            <a:endParaRPr lang="ru-RU" sz="1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1340768"/>
            <a:ext cx="3816424"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3076452"/>
            <a:ext cx="3754760" cy="1098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088" y="4221088"/>
            <a:ext cx="3466438" cy="209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0055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Autofit/>
          </a:bodyPr>
          <a:lstStyle/>
          <a:p>
            <a:r>
              <a:rPr lang="ru-RU" sz="1800" b="0" dirty="0" smtClean="0"/>
              <a:t>Как отслеживать поступившие заявления</a:t>
            </a:r>
            <a:endParaRPr lang="ru-RU" sz="1800" b="0" dirty="0"/>
          </a:p>
        </p:txBody>
      </p:sp>
      <p:sp>
        <p:nvSpPr>
          <p:cNvPr id="4" name="Объект 3"/>
          <p:cNvSpPr>
            <a:spLocks noGrp="1"/>
          </p:cNvSpPr>
          <p:nvPr>
            <p:ph sz="half" idx="1"/>
          </p:nvPr>
        </p:nvSpPr>
        <p:spPr>
          <a:xfrm>
            <a:off x="395536" y="1052736"/>
            <a:ext cx="4100264" cy="5073427"/>
          </a:xfrm>
        </p:spPr>
        <p:txBody>
          <a:bodyPr>
            <a:normAutofit lnSpcReduction="10000"/>
          </a:bodyPr>
          <a:lstStyle/>
          <a:p>
            <a:pPr marL="0" indent="0">
              <a:buNone/>
            </a:pPr>
            <a:r>
              <a:rPr lang="ru-RU" sz="1800" dirty="0"/>
              <a:t>Шаг 1. При входе в ГИС «Е-Услуги» через кнопку «Реестры» в левом открытом списке найти вкладку «Заявления» </a:t>
            </a:r>
            <a:endParaRPr lang="ru-RU" sz="1800" dirty="0" smtClean="0"/>
          </a:p>
          <a:p>
            <a:pPr marL="0" indent="0">
              <a:buNone/>
            </a:pPr>
            <a:endParaRPr lang="ru-RU" sz="1800" dirty="0" smtClean="0"/>
          </a:p>
          <a:p>
            <a:pPr marL="0" indent="0">
              <a:buNone/>
            </a:pPr>
            <a:r>
              <a:rPr lang="ru-RU" sz="1800" dirty="0"/>
              <a:t>Шаг 2. Во вкладке «Заявления» перейти к дополнительной вкладке «Школьники</a:t>
            </a:r>
            <a:r>
              <a:rPr lang="ru-RU" sz="1800" dirty="0" smtClean="0"/>
              <a:t>»</a:t>
            </a:r>
          </a:p>
          <a:p>
            <a:pPr marL="0" indent="0">
              <a:buNone/>
            </a:pPr>
            <a:endParaRPr lang="ru-RU" sz="1800" dirty="0"/>
          </a:p>
          <a:p>
            <a:pPr marL="0" indent="0">
              <a:buNone/>
            </a:pPr>
            <a:r>
              <a:rPr lang="ru-RU" sz="1800" dirty="0"/>
              <a:t>Шаг 3. Далее работа с </a:t>
            </a:r>
            <a:r>
              <a:rPr lang="ru-RU" sz="1800" dirty="0" smtClean="0"/>
              <a:t>фильтрами:</a:t>
            </a:r>
          </a:p>
          <a:p>
            <a:r>
              <a:rPr lang="ru-RU" sz="1800" dirty="0" smtClean="0"/>
              <a:t>в </a:t>
            </a:r>
            <a:r>
              <a:rPr lang="ru-RU" sz="1800" dirty="0"/>
              <a:t>первом фильтре выбрать из выпадающего списка слово «Статус</a:t>
            </a:r>
            <a:r>
              <a:rPr lang="ru-RU" sz="1800" dirty="0" smtClean="0"/>
              <a:t>», </a:t>
            </a:r>
          </a:p>
          <a:p>
            <a:r>
              <a:rPr lang="ru-RU" sz="1800" dirty="0" smtClean="0"/>
              <a:t>в </a:t>
            </a:r>
            <a:r>
              <a:rPr lang="ru-RU" sz="1800" dirty="0"/>
              <a:t>«Статусе» из выпадающего списка найти слово «Новое</a:t>
            </a:r>
            <a:r>
              <a:rPr lang="ru-RU" sz="1800" dirty="0" smtClean="0"/>
              <a:t>»,</a:t>
            </a:r>
          </a:p>
          <a:p>
            <a:r>
              <a:rPr lang="ru-RU" sz="1800" dirty="0"/>
              <a:t> </a:t>
            </a:r>
            <a:r>
              <a:rPr lang="ru-RU" sz="1800" dirty="0" smtClean="0"/>
              <a:t>выбрать </a:t>
            </a:r>
            <a:r>
              <a:rPr lang="ru-RU" sz="1800" dirty="0"/>
              <a:t>в следующем фильтре «Учебный год» </a:t>
            </a:r>
            <a:endParaRPr lang="ru-RU" sz="1800" dirty="0" smtClean="0"/>
          </a:p>
          <a:p>
            <a:pPr marL="0" indent="0">
              <a:buNone/>
            </a:pPr>
            <a:endParaRPr lang="ru-RU" sz="1800" dirty="0" smtClean="0"/>
          </a:p>
          <a:p>
            <a:pPr marL="0" indent="0">
              <a:buNone/>
            </a:pPr>
            <a:endParaRPr lang="ru-RU" sz="1800" dirty="0"/>
          </a:p>
          <a:p>
            <a:pPr marL="0" indent="0">
              <a:buNone/>
            </a:pPr>
            <a:endParaRPr lang="ru-RU" sz="1800" dirty="0" smtClean="0"/>
          </a:p>
          <a:p>
            <a:pPr marL="0" indent="0">
              <a:buNone/>
            </a:pPr>
            <a:endParaRPr lang="ru-RU" sz="1800" dirty="0"/>
          </a:p>
          <a:p>
            <a:pPr marL="0" indent="0">
              <a:buNone/>
            </a:pPr>
            <a:endParaRPr lang="ru-RU" sz="1800" dirty="0" smtClean="0"/>
          </a:p>
          <a:p>
            <a:pPr marL="0" indent="0">
              <a:buNone/>
            </a:pPr>
            <a:endParaRPr lang="ru-RU" sz="1800" dirty="0" smtClean="0"/>
          </a:p>
          <a:p>
            <a:pPr marL="0" indent="0">
              <a:buNone/>
            </a:pPr>
            <a:endParaRPr lang="ru-RU" sz="1800" dirty="0"/>
          </a:p>
        </p:txBody>
      </p:sp>
      <p:pic>
        <p:nvPicPr>
          <p:cNvPr id="1026"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865910" y="980728"/>
            <a:ext cx="2502780" cy="1408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8144" y="2564904"/>
            <a:ext cx="2738795" cy="1541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43838" y="4653136"/>
            <a:ext cx="3092929" cy="1740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14589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Как отслеживать поступившие заявления</a:t>
            </a:r>
          </a:p>
        </p:txBody>
      </p:sp>
      <p:sp>
        <p:nvSpPr>
          <p:cNvPr id="3" name="Объект 2"/>
          <p:cNvSpPr>
            <a:spLocks noGrp="1"/>
          </p:cNvSpPr>
          <p:nvPr>
            <p:ph sz="half" idx="1"/>
          </p:nvPr>
        </p:nvSpPr>
        <p:spPr/>
        <p:txBody>
          <a:bodyPr>
            <a:normAutofit lnSpcReduction="10000"/>
          </a:bodyPr>
          <a:lstStyle/>
          <a:p>
            <a:pPr marL="0" indent="0">
              <a:buNone/>
            </a:pPr>
            <a:r>
              <a:rPr lang="ru-RU" sz="2400" dirty="0" smtClean="0"/>
              <a:t>Шаг 4. В «Учебном году» выбрать 2024/2025 </a:t>
            </a:r>
          </a:p>
          <a:p>
            <a:pPr marL="0" indent="0">
              <a:buNone/>
            </a:pPr>
            <a:endParaRPr lang="ru-RU" sz="2400" dirty="0"/>
          </a:p>
          <a:p>
            <a:pPr marL="0" indent="0">
              <a:buNone/>
            </a:pPr>
            <a:r>
              <a:rPr lang="ru-RU" sz="2400" dirty="0" smtClean="0"/>
              <a:t>Шаг 5. Нажать на кнопку «Применить», после чего будет виден список новых заявлений </a:t>
            </a:r>
          </a:p>
          <a:p>
            <a:pPr marL="0" indent="0">
              <a:buNone/>
            </a:pPr>
            <a:endParaRPr lang="ru-RU" sz="2400" dirty="0"/>
          </a:p>
          <a:p>
            <a:pPr marL="0" indent="0">
              <a:buNone/>
            </a:pPr>
            <a:r>
              <a:rPr lang="ru-RU" sz="2400" dirty="0" smtClean="0"/>
              <a:t>Шаг 6</a:t>
            </a:r>
            <a:r>
              <a:rPr lang="ru-RU" sz="2400" dirty="0"/>
              <a:t>. При нажатии на фамилию ученика открывается информация о подаче заявления</a:t>
            </a:r>
          </a:p>
        </p:txBody>
      </p:sp>
      <p:pic>
        <p:nvPicPr>
          <p:cNvPr id="2050"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492294" y="1412777"/>
            <a:ext cx="2965895"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3645024"/>
            <a:ext cx="3448598" cy="248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65273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r>
              <a:rPr lang="ru-RU" sz="3200" dirty="0"/>
              <a:t>Итог по </a:t>
            </a:r>
            <a:r>
              <a:rPr lang="ru-RU" sz="3200" dirty="0" smtClean="0"/>
              <a:t>приёмной кампании </a:t>
            </a:r>
            <a:br>
              <a:rPr lang="ru-RU" sz="3200" dirty="0" smtClean="0"/>
            </a:br>
            <a:r>
              <a:rPr lang="ru-RU" sz="3200" dirty="0" smtClean="0"/>
              <a:t>«Запись в 10 класс»:</a:t>
            </a:r>
            <a:br>
              <a:rPr lang="ru-RU" sz="3200" dirty="0" smtClean="0"/>
            </a:br>
            <a:endParaRPr lang="ru-RU" sz="3200" dirty="0"/>
          </a:p>
        </p:txBody>
      </p:sp>
      <p:sp>
        <p:nvSpPr>
          <p:cNvPr id="7" name="Объект 6"/>
          <p:cNvSpPr>
            <a:spLocks noGrp="1"/>
          </p:cNvSpPr>
          <p:nvPr>
            <p:ph idx="1"/>
          </p:nvPr>
        </p:nvSpPr>
        <p:spPr>
          <a:xfrm>
            <a:off x="457200" y="1340768"/>
            <a:ext cx="8229600" cy="5256584"/>
          </a:xfrm>
        </p:spPr>
        <p:txBody>
          <a:bodyPr>
            <a:normAutofit fontScale="47500" lnSpcReduction="20000"/>
          </a:bodyPr>
          <a:lstStyle/>
          <a:p>
            <a:pPr marL="0" indent="457200" algn="just">
              <a:lnSpc>
                <a:spcPct val="120000"/>
              </a:lnSpc>
              <a:spcBef>
                <a:spcPts val="0"/>
              </a:spcBef>
              <a:buAutoNum type="arabicPeriod"/>
            </a:pPr>
            <a:r>
              <a:rPr lang="ru-RU" sz="3300" dirty="0" smtClean="0"/>
              <a:t>Сроки приёмной кампании: не </a:t>
            </a:r>
            <a:r>
              <a:rPr lang="ru-RU" sz="3300" dirty="0"/>
              <a:t>ранее 1 (первого) июля и не позднее 31(тридцать первого) августа текущего </a:t>
            </a:r>
            <a:r>
              <a:rPr lang="ru-RU" sz="3300" dirty="0" smtClean="0"/>
              <a:t>года.</a:t>
            </a:r>
          </a:p>
          <a:p>
            <a:pPr marL="0" indent="457200" algn="just">
              <a:lnSpc>
                <a:spcPct val="120000"/>
              </a:lnSpc>
              <a:spcBef>
                <a:spcPts val="0"/>
              </a:spcBef>
              <a:buAutoNum type="arabicPeriod"/>
            </a:pPr>
            <a:r>
              <a:rPr lang="ru-RU" sz="3300" dirty="0"/>
              <a:t>заявления в 10 класс подаются будущими десятиклассниками  или их </a:t>
            </a:r>
            <a:r>
              <a:rPr lang="ru-RU" sz="3300" dirty="0" smtClean="0"/>
              <a:t>родителями (законными представителями) </a:t>
            </a:r>
            <a:r>
              <a:rPr lang="ru-RU" sz="3300" dirty="0"/>
              <a:t>следующими способами</a:t>
            </a:r>
            <a:r>
              <a:rPr lang="ru-RU" sz="3300" dirty="0" smtClean="0"/>
              <a:t>:</a:t>
            </a:r>
          </a:p>
          <a:p>
            <a:pPr marL="0" indent="457200" algn="just">
              <a:lnSpc>
                <a:spcPct val="120000"/>
              </a:lnSpc>
              <a:spcBef>
                <a:spcPts val="0"/>
              </a:spcBef>
              <a:buNone/>
            </a:pPr>
            <a:r>
              <a:rPr lang="ru-RU" sz="3300" dirty="0" smtClean="0"/>
              <a:t>- </a:t>
            </a:r>
            <a:r>
              <a:rPr lang="ru-RU" sz="3300" dirty="0"/>
              <a:t>через портал государственных услуг (приоритетный способ) при наличии зарегистрированной учётной записи на ЕПГУ будущего десятиклассника (при наличии паспорта) или его родителя (при отсутствии паспорта у обучающегося);</a:t>
            </a:r>
          </a:p>
          <a:p>
            <a:pPr marL="0" indent="457200" algn="just">
              <a:lnSpc>
                <a:spcPct val="120000"/>
              </a:lnSpc>
              <a:spcBef>
                <a:spcPts val="0"/>
              </a:spcBef>
              <a:buFontTx/>
              <a:buChar char="-"/>
            </a:pPr>
            <a:r>
              <a:rPr lang="ru-RU" sz="3300" dirty="0" smtClean="0"/>
              <a:t>лично </a:t>
            </a:r>
            <a:r>
              <a:rPr lang="ru-RU" sz="3300" dirty="0"/>
              <a:t>в общеобразовательную </a:t>
            </a:r>
            <a:r>
              <a:rPr lang="ru-RU" sz="3300" dirty="0" smtClean="0"/>
              <a:t>организацию;</a:t>
            </a:r>
          </a:p>
          <a:p>
            <a:pPr marL="0" indent="457200" algn="just">
              <a:lnSpc>
                <a:spcPct val="120000"/>
              </a:lnSpc>
              <a:spcBef>
                <a:spcPts val="0"/>
              </a:spcBef>
              <a:buFontTx/>
              <a:buChar char="-"/>
            </a:pPr>
            <a:r>
              <a:rPr lang="ru-RU" sz="3300" dirty="0" smtClean="0"/>
              <a:t>через </a:t>
            </a:r>
            <a:r>
              <a:rPr lang="ru-RU" sz="3300" dirty="0"/>
              <a:t>операторов почтовой связи общего пользования заказным письмом с уведомлением о </a:t>
            </a:r>
            <a:r>
              <a:rPr lang="ru-RU" sz="3300" dirty="0" smtClean="0"/>
              <a:t>вручении.</a:t>
            </a:r>
          </a:p>
          <a:p>
            <a:pPr marL="0" indent="0" algn="just">
              <a:lnSpc>
                <a:spcPct val="120000"/>
              </a:lnSpc>
              <a:spcBef>
                <a:spcPts val="0"/>
              </a:spcBef>
              <a:buNone/>
            </a:pPr>
            <a:r>
              <a:rPr lang="ru-RU" sz="3300" dirty="0" smtClean="0"/>
              <a:t>3</a:t>
            </a:r>
            <a:r>
              <a:rPr lang="ru-RU" sz="3300" dirty="0"/>
              <a:t>. </a:t>
            </a:r>
            <a:r>
              <a:rPr lang="ru-RU" sz="3300" dirty="0" smtClean="0"/>
              <a:t>При личном обращении </a:t>
            </a:r>
            <a:r>
              <a:rPr lang="ru-RU" sz="3300" dirty="0"/>
              <a:t>выпускники 9 классов </a:t>
            </a:r>
            <a:r>
              <a:rPr lang="ru-RU" sz="3300" dirty="0" smtClean="0"/>
              <a:t>предоставляют копию </a:t>
            </a:r>
            <a:r>
              <a:rPr lang="ru-RU" sz="3300" dirty="0"/>
              <a:t>документа, удостоверяющего личность поступающего (</a:t>
            </a:r>
            <a:r>
              <a:rPr lang="ru-RU" sz="3300" dirty="0" smtClean="0"/>
              <a:t>паспорт) и аттестат </a:t>
            </a:r>
            <a:r>
              <a:rPr lang="ru-RU" sz="3300" dirty="0"/>
              <a:t>об основном общем образовании</a:t>
            </a:r>
            <a:r>
              <a:rPr lang="ru-RU" sz="3300" dirty="0" smtClean="0"/>
              <a:t>; родители (законные </a:t>
            </a:r>
            <a:r>
              <a:rPr lang="ru-RU" sz="3300" dirty="0"/>
              <a:t>представители) - копию документа, удостоверяющего личность родителя (законного представителя) </a:t>
            </a:r>
            <a:r>
              <a:rPr lang="ru-RU" sz="3300" dirty="0" smtClean="0"/>
              <a:t>поступающего, копию документа, удостоверяющего личность поступающего или </a:t>
            </a:r>
            <a:r>
              <a:rPr lang="ru-RU" sz="3300" dirty="0"/>
              <a:t>документа, подтверждающего родство </a:t>
            </a:r>
            <a:r>
              <a:rPr lang="ru-RU" sz="3300" dirty="0" smtClean="0"/>
              <a:t>заявителя, аттестат </a:t>
            </a:r>
            <a:r>
              <a:rPr lang="ru-RU" sz="3300" dirty="0"/>
              <a:t>об основном общем образовании </a:t>
            </a:r>
            <a:r>
              <a:rPr lang="ru-RU" sz="3300" dirty="0" smtClean="0"/>
              <a:t>поступающего, копию </a:t>
            </a:r>
            <a:r>
              <a:rPr lang="ru-RU" sz="3300" dirty="0"/>
              <a:t>документа, подтверждающего установление опеки или попечительства (при </a:t>
            </a:r>
            <a:r>
              <a:rPr lang="ru-RU" sz="3300" dirty="0" smtClean="0"/>
              <a:t>необходимости), копию </a:t>
            </a:r>
            <a:r>
              <a:rPr lang="ru-RU" sz="3300" dirty="0"/>
              <a:t>заключения психолого-медико-педагогической комиссии (при наличии</a:t>
            </a:r>
            <a:r>
              <a:rPr lang="ru-RU" sz="3300" dirty="0" smtClean="0"/>
              <a:t>).</a:t>
            </a:r>
          </a:p>
          <a:p>
            <a:pPr marL="0" indent="0" algn="just">
              <a:lnSpc>
                <a:spcPct val="120000"/>
              </a:lnSpc>
              <a:spcBef>
                <a:spcPts val="0"/>
              </a:spcBef>
              <a:buNone/>
            </a:pPr>
            <a:r>
              <a:rPr lang="ru-RU" sz="3300" dirty="0" smtClean="0"/>
              <a:t>4. Если заявление подаётся через ЕПГУ, документы заявителем предоставляются после издания приказа о зачислении</a:t>
            </a:r>
            <a:endParaRPr lang="ru-RU" sz="3300" dirty="0"/>
          </a:p>
          <a:p>
            <a:pPr marL="0" indent="0">
              <a:buNone/>
            </a:pPr>
            <a:r>
              <a:rPr lang="ru-RU" sz="2600" dirty="0" smtClean="0"/>
              <a:t> </a:t>
            </a:r>
            <a:endParaRPr lang="ru-RU" sz="2600" dirty="0"/>
          </a:p>
          <a:p>
            <a:pPr marL="0" indent="0">
              <a:buNone/>
            </a:pPr>
            <a:endParaRPr lang="ru-RU" sz="3300" dirty="0"/>
          </a:p>
        </p:txBody>
      </p:sp>
    </p:spTree>
    <p:extLst>
      <p:ext uri="{BB962C8B-B14F-4D97-AF65-F5344CB8AC3E}">
        <p14:creationId xmlns:p14="http://schemas.microsoft.com/office/powerpoint/2010/main" val="3964728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r>
              <a:rPr lang="ru-RU" sz="3200" dirty="0"/>
              <a:t>Итог по </a:t>
            </a:r>
            <a:r>
              <a:rPr lang="ru-RU" sz="3200" dirty="0" smtClean="0"/>
              <a:t>приёмной кампании </a:t>
            </a:r>
            <a:br>
              <a:rPr lang="ru-RU" sz="3200" dirty="0" smtClean="0"/>
            </a:br>
            <a:r>
              <a:rPr lang="ru-RU" sz="3200" dirty="0" smtClean="0"/>
              <a:t>«Запись в 10 класс»:</a:t>
            </a:r>
            <a:br>
              <a:rPr lang="ru-RU" sz="3200" dirty="0" smtClean="0"/>
            </a:br>
            <a:endParaRPr lang="ru-RU" sz="3200" dirty="0"/>
          </a:p>
        </p:txBody>
      </p:sp>
      <p:sp>
        <p:nvSpPr>
          <p:cNvPr id="7" name="Объект 6"/>
          <p:cNvSpPr>
            <a:spLocks noGrp="1"/>
          </p:cNvSpPr>
          <p:nvPr>
            <p:ph idx="1"/>
          </p:nvPr>
        </p:nvSpPr>
        <p:spPr>
          <a:xfrm>
            <a:off x="457200" y="1340768"/>
            <a:ext cx="8229600" cy="5256584"/>
          </a:xfrm>
        </p:spPr>
        <p:txBody>
          <a:bodyPr>
            <a:normAutofit/>
          </a:bodyPr>
          <a:lstStyle/>
          <a:p>
            <a:pPr algn="just">
              <a:buAutoNum type="arabicPeriod" startAt="5"/>
            </a:pPr>
            <a:r>
              <a:rPr lang="ru-RU" sz="1800" dirty="0" smtClean="0"/>
              <a:t>Заявитель может предварительно создать черновик заявления на Портале </a:t>
            </a:r>
            <a:r>
              <a:rPr lang="ru-RU" sz="1800" dirty="0" err="1" smtClean="0"/>
              <a:t>госуслуг</a:t>
            </a:r>
            <a:r>
              <a:rPr lang="ru-RU" sz="1800" dirty="0" smtClean="0"/>
              <a:t>.</a:t>
            </a:r>
          </a:p>
          <a:p>
            <a:pPr algn="just">
              <a:buAutoNum type="arabicPeriod" startAt="5"/>
            </a:pPr>
            <a:r>
              <a:rPr lang="ru-RU" sz="1800" dirty="0" smtClean="0"/>
              <a:t>Перед началом приёмной кампании администрация школы размещает всю необходимую информацию о зачислении в 10 класс на своём официальном сайте и информационном стенде.</a:t>
            </a:r>
          </a:p>
          <a:p>
            <a:pPr algn="just">
              <a:buAutoNum type="arabicPeriod" startAt="5"/>
            </a:pPr>
            <a:r>
              <a:rPr lang="ru-RU" sz="1800" dirty="0" smtClean="0"/>
              <a:t>Директор школы назначает приказом ответственное(</a:t>
            </a:r>
            <a:r>
              <a:rPr lang="ru-RU" sz="1800" dirty="0" err="1" smtClean="0"/>
              <a:t>ых</a:t>
            </a:r>
            <a:r>
              <a:rPr lang="ru-RU" sz="1800" dirty="0" smtClean="0"/>
              <a:t>) лицо(лиц) за приём и регистрацию документов поступающих.</a:t>
            </a:r>
          </a:p>
          <a:p>
            <a:pPr algn="just">
              <a:buAutoNum type="arabicPeriod" startAt="5"/>
            </a:pPr>
            <a:r>
              <a:rPr lang="ru-RU" sz="1800" dirty="0" smtClean="0"/>
              <a:t>Заявления в статусе «новое»  в ГИС «Е-Услуги» не должно находиться более 3 рабочих дней. При условии положительного решения не более чем на 5 рабочий день руководитель должен принять решение о зачислении ученика(ков). Статус заявления при этом  - «зачислен в класс».</a:t>
            </a:r>
          </a:p>
          <a:p>
            <a:pPr algn="just">
              <a:buAutoNum type="arabicPeriod" startAt="5"/>
            </a:pPr>
            <a:r>
              <a:rPr lang="ru-RU" sz="1800" dirty="0" smtClean="0"/>
              <a:t>Причиной отказа в принятии заявления может быть отсутствие мест в ОО, неправильно оформленное заявление.</a:t>
            </a:r>
          </a:p>
          <a:p>
            <a:pPr algn="just">
              <a:buAutoNum type="arabicPeriod" startAt="5"/>
            </a:pPr>
            <a:r>
              <a:rPr lang="ru-RU" sz="1800" dirty="0" smtClean="0"/>
              <a:t>В ГИС СГО создавать приказ(ы) о зачислении можно в конце августа единым приказом на вкладке нового 2024/2025 учебного года, проставив даты зачисления по приказу и по факту.</a:t>
            </a:r>
          </a:p>
          <a:p>
            <a:pPr>
              <a:buAutoNum type="arabicPeriod" startAt="5"/>
            </a:pPr>
            <a:endParaRPr lang="ru-RU" sz="1800" dirty="0"/>
          </a:p>
        </p:txBody>
      </p:sp>
    </p:spTree>
    <p:extLst>
      <p:ext uri="{BB962C8B-B14F-4D97-AF65-F5344CB8AC3E}">
        <p14:creationId xmlns:p14="http://schemas.microsoft.com/office/powerpoint/2010/main" val="14924501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r>
              <a:rPr lang="ru-RU" sz="3200" dirty="0" smtClean="0"/>
              <a:t>Вопросы работы с отдельными разделами ГИС СГО</a:t>
            </a:r>
            <a:br>
              <a:rPr lang="ru-RU" sz="3200" dirty="0" smtClean="0"/>
            </a:br>
            <a:endParaRPr lang="ru-RU" sz="3200" dirty="0"/>
          </a:p>
        </p:txBody>
      </p:sp>
      <p:sp>
        <p:nvSpPr>
          <p:cNvPr id="2" name="Объект 1"/>
          <p:cNvSpPr>
            <a:spLocks noGrp="1"/>
          </p:cNvSpPr>
          <p:nvPr>
            <p:ph sz="half" idx="1"/>
          </p:nvPr>
        </p:nvSpPr>
        <p:spPr/>
        <p:txBody>
          <a:bodyPr>
            <a:normAutofit fontScale="55000" lnSpcReduction="20000"/>
          </a:bodyPr>
          <a:lstStyle/>
          <a:p>
            <a:pPr marL="0" indent="0">
              <a:buNone/>
            </a:pPr>
            <a:r>
              <a:rPr lang="ru-RU" dirty="0" smtClean="0"/>
              <a:t>По разделу «Учебный план»</a:t>
            </a:r>
          </a:p>
          <a:p>
            <a:r>
              <a:rPr lang="ru-RU" dirty="0" smtClean="0"/>
              <a:t>предмет «Математика»</a:t>
            </a:r>
            <a:endParaRPr lang="ru-RU" dirty="0"/>
          </a:p>
        </p:txBody>
      </p:sp>
      <p:sp>
        <p:nvSpPr>
          <p:cNvPr id="3" name="Объект 2"/>
          <p:cNvSpPr>
            <a:spLocks noGrp="1"/>
          </p:cNvSpPr>
          <p:nvPr>
            <p:ph sz="half" idx="2"/>
          </p:nvPr>
        </p:nvSpPr>
        <p:spPr/>
        <p:txBody>
          <a:bodyPr>
            <a:normAutofit fontScale="55000" lnSpcReduction="20000"/>
          </a:bodyPr>
          <a:lstStyle/>
          <a:p>
            <a:r>
              <a:rPr lang="ru-RU" dirty="0" err="1"/>
              <a:t>пп</a:t>
            </a:r>
            <a:r>
              <a:rPr lang="ru-RU" dirty="0"/>
              <a:t>. «б» п. 5.3 Порядка заполнения, учета и выдачи аттестатов об основном общем и среднем общем образовании и их дубликатов, утверждённого приказом Министерства просвещения РФ от 05.10.2020 № 546, который гласит: </a:t>
            </a:r>
            <a:endParaRPr lang="ru-RU" dirty="0" smtClean="0"/>
          </a:p>
          <a:p>
            <a:r>
              <a:rPr lang="ru-RU" dirty="0" smtClean="0"/>
              <a:t>«</a:t>
            </a:r>
            <a:r>
              <a:rPr lang="ru-RU" dirty="0"/>
              <a:t>В случае, если в учебном плане образовательной организации указаны учебные курсы "Алгебра", "Геометрия" и "Вероятность и статистика", то в графе "Наименование учебных предметов" указывается учебный предмет "Математика", а итоговая отметка за 9 класс по указанному учебному предмету определяется как среднее арифметическое годовых отметок по учебным курсам "Алгебра", "Геометрия", "Вероятность и статистика" и экзаменационной отметки выпускника»</a:t>
            </a:r>
          </a:p>
        </p:txBody>
      </p:sp>
    </p:spTree>
    <p:extLst>
      <p:ext uri="{BB962C8B-B14F-4D97-AF65-F5344CB8AC3E}">
        <p14:creationId xmlns:p14="http://schemas.microsoft.com/office/powerpoint/2010/main" val="27242200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r>
              <a:rPr lang="ru-RU" sz="3200" dirty="0" smtClean="0"/>
              <a:t>Вопросы работы с отдельными разделами ГИС СГО</a:t>
            </a:r>
            <a:br>
              <a:rPr lang="ru-RU" sz="3200" dirty="0" smtClean="0"/>
            </a:br>
            <a:endParaRPr lang="ru-RU" sz="3200" dirty="0"/>
          </a:p>
        </p:txBody>
      </p:sp>
      <p:sp>
        <p:nvSpPr>
          <p:cNvPr id="2" name="Объект 1"/>
          <p:cNvSpPr>
            <a:spLocks noGrp="1"/>
          </p:cNvSpPr>
          <p:nvPr>
            <p:ph sz="half" idx="1"/>
          </p:nvPr>
        </p:nvSpPr>
        <p:spPr/>
        <p:txBody>
          <a:bodyPr>
            <a:normAutofit fontScale="55000" lnSpcReduction="20000"/>
          </a:bodyPr>
          <a:lstStyle/>
          <a:p>
            <a:pPr marL="0" indent="0">
              <a:buNone/>
            </a:pPr>
            <a:r>
              <a:rPr lang="ru-RU" dirty="0" smtClean="0"/>
              <a:t>Предложения разработчиков:</a:t>
            </a:r>
          </a:p>
          <a:p>
            <a:pPr marL="0" indent="0">
              <a:buNone/>
            </a:pPr>
            <a:r>
              <a:rPr lang="ru-RU" b="1" u="sng" dirty="0"/>
              <a:t>вариант </a:t>
            </a:r>
            <a:r>
              <a:rPr lang="ru-RU" b="1" u="sng" dirty="0" smtClean="0"/>
              <a:t>1:</a:t>
            </a:r>
            <a:r>
              <a:rPr lang="ru-RU" dirty="0" smtClean="0"/>
              <a:t> </a:t>
            </a:r>
          </a:p>
          <a:p>
            <a:pPr algn="just">
              <a:buFontTx/>
              <a:buChar char="-"/>
            </a:pPr>
            <a:r>
              <a:rPr lang="ru-RU" dirty="0" smtClean="0"/>
              <a:t>В </a:t>
            </a:r>
            <a:r>
              <a:rPr lang="ru-RU" dirty="0"/>
              <a:t>школьном локальном акте "Учебный план" указать предмет Математика с раздельным ведением предметов "Алгебра", "Геометрия" и "Вероятность и </a:t>
            </a:r>
            <a:r>
              <a:rPr lang="ru-RU" dirty="0" smtClean="0"/>
              <a:t>статистика». </a:t>
            </a:r>
          </a:p>
          <a:p>
            <a:pPr algn="just">
              <a:buFontTx/>
              <a:buChar char="-"/>
            </a:pPr>
            <a:r>
              <a:rPr lang="ru-RU" dirty="0" smtClean="0"/>
              <a:t>В </a:t>
            </a:r>
            <a:r>
              <a:rPr lang="ru-RU" dirty="0"/>
              <a:t>электронном журнале СГО воспользоваться функционалом модульного предмета, где проводится автоматический подсчет среднего балла по математике (с учетом всех модулей) за каждый учебный период. При подсчете годовой отметки выводится средний арифметический балл по математике за все учебные периоды. </a:t>
            </a:r>
            <a:endParaRPr lang="ru-RU" dirty="0" smtClean="0"/>
          </a:p>
          <a:p>
            <a:pPr algn="just">
              <a:buFontTx/>
              <a:buChar char="-"/>
            </a:pPr>
            <a:r>
              <a:rPr lang="ru-RU" dirty="0"/>
              <a:t>В этом случае Итоговая </a:t>
            </a:r>
            <a:r>
              <a:rPr lang="ru-RU" dirty="0" smtClean="0"/>
              <a:t>отметка определяется </a:t>
            </a:r>
            <a:r>
              <a:rPr lang="ru-RU" dirty="0"/>
              <a:t>как среднее арифметическое годовой и экзаменационной отметок выпускника и выставляются в аттестат целыми числами в соответствии с правилами математического округления.</a:t>
            </a:r>
          </a:p>
        </p:txBody>
      </p:sp>
      <p:sp>
        <p:nvSpPr>
          <p:cNvPr id="3" name="Объект 2"/>
          <p:cNvSpPr>
            <a:spLocks noGrp="1"/>
          </p:cNvSpPr>
          <p:nvPr>
            <p:ph sz="half" idx="2"/>
          </p:nvPr>
        </p:nvSpPr>
        <p:spPr/>
        <p:txBody>
          <a:bodyPr>
            <a:normAutofit fontScale="55000" lnSpcReduction="20000"/>
          </a:bodyPr>
          <a:lstStyle/>
          <a:p>
            <a:pPr marL="0" indent="0">
              <a:buNone/>
            </a:pPr>
            <a:r>
              <a:rPr lang="ru-RU" b="1" u="sng" dirty="0"/>
              <a:t>вариант </a:t>
            </a:r>
            <a:r>
              <a:rPr lang="ru-RU" b="1" u="sng" dirty="0" smtClean="0"/>
              <a:t>2:</a:t>
            </a:r>
          </a:p>
          <a:p>
            <a:pPr>
              <a:buFontTx/>
              <a:buChar char="-"/>
            </a:pPr>
            <a:r>
              <a:rPr lang="ru-RU" dirty="0" smtClean="0"/>
              <a:t>в </a:t>
            </a:r>
            <a:r>
              <a:rPr lang="ru-RU" dirty="0"/>
              <a:t>школьном локальном акте "Учебный план" указать предметы "Алгебра",  "Геометрия" и "Вероятность и </a:t>
            </a:r>
            <a:r>
              <a:rPr lang="ru-RU" dirty="0" smtClean="0"/>
              <a:t>статистика«.</a:t>
            </a:r>
          </a:p>
          <a:p>
            <a:pPr>
              <a:buFontTx/>
              <a:buChar char="-"/>
            </a:pPr>
            <a:r>
              <a:rPr lang="ru-RU" dirty="0"/>
              <a:t>В</a:t>
            </a:r>
            <a:r>
              <a:rPr lang="ru-RU" dirty="0" smtClean="0"/>
              <a:t> </a:t>
            </a:r>
            <a:r>
              <a:rPr lang="ru-RU" dirty="0"/>
              <a:t>электронном журнале СГО использовать данные три предмета в предметной области «Математика», выставлять отметки за триместры, годовые отдельно по каждому предмету, итоговую (для аттестата) за 9 класс  определять </a:t>
            </a:r>
            <a:r>
              <a:rPr lang="ru-RU" dirty="0" smtClean="0"/>
              <a:t>по </a:t>
            </a:r>
            <a:r>
              <a:rPr lang="ru-RU" dirty="0"/>
              <a:t>предмету «Математика» как среднее арифметическое годовых отметок по учебным предметам "Алгебра" и "Геометрия" и "Вероятность и статистика" и экзаменационной отметки </a:t>
            </a:r>
            <a:r>
              <a:rPr lang="ru-RU" dirty="0" smtClean="0"/>
              <a:t>выпускника, выставив её  по одному из перечисленных предметов (например, по алгебре). </a:t>
            </a:r>
            <a:endParaRPr lang="ru-RU" dirty="0"/>
          </a:p>
          <a:p>
            <a:r>
              <a:rPr lang="ru-RU" dirty="0"/>
              <a:t>В этом случае проводить расчет годового среднего арифметического балла по математике с учетом годовых отметок по предметам "Алгебра", "Геометрия" и "Вероятность и статистика" придется делать вручную.</a:t>
            </a:r>
          </a:p>
          <a:p>
            <a:endParaRPr lang="ru-RU" dirty="0"/>
          </a:p>
        </p:txBody>
      </p:sp>
    </p:spTree>
    <p:extLst>
      <p:ext uri="{BB962C8B-B14F-4D97-AF65-F5344CB8AC3E}">
        <p14:creationId xmlns:p14="http://schemas.microsoft.com/office/powerpoint/2010/main" val="13590766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ru-RU" sz="3200" dirty="0" smtClean="0"/>
              <a:t>Инструкция при использовании Варианта 1</a:t>
            </a:r>
            <a:endParaRPr lang="ru-RU" sz="3200" dirty="0"/>
          </a:p>
        </p:txBody>
      </p:sp>
      <p:sp>
        <p:nvSpPr>
          <p:cNvPr id="2" name="Объект 1"/>
          <p:cNvSpPr>
            <a:spLocks noGrp="1"/>
          </p:cNvSpPr>
          <p:nvPr>
            <p:ph sz="half" idx="1"/>
          </p:nvPr>
        </p:nvSpPr>
        <p:spPr/>
        <p:txBody>
          <a:bodyPr>
            <a:normAutofit fontScale="92500"/>
          </a:bodyPr>
          <a:lstStyle/>
          <a:p>
            <a:pPr marL="0" indent="0">
              <a:buNone/>
            </a:pPr>
            <a:r>
              <a:rPr lang="ru-RU" dirty="0"/>
              <a:t>Шаг 1. В Учебном плане в 3 триместре в предмете «Математика» 9 класс проставить часы - 0,01. Чтобы общая нагрузка не превышала норму, нужно в предметах «Алгебра» ИЛИ «Геометрия» убрать часы на 0,01 (получится в алгебре - 2,99 ИЛИ  в геометрии – 1,99)</a:t>
            </a:r>
          </a:p>
        </p:txBody>
      </p:sp>
      <p:sp>
        <p:nvSpPr>
          <p:cNvPr id="3" name="Объект 2"/>
          <p:cNvSpPr>
            <a:spLocks noGrp="1"/>
          </p:cNvSpPr>
          <p:nvPr>
            <p:ph sz="half" idx="2"/>
          </p:nvPr>
        </p:nvSpPr>
        <p:spPr/>
        <p:txBody>
          <a:bodyPr>
            <a:normAutofit fontScale="92500"/>
          </a:bodyPr>
          <a:lstStyle/>
          <a:p>
            <a:r>
              <a:rPr lang="ru-RU" dirty="0" smtClean="0"/>
              <a:t>Образец для УП</a:t>
            </a:r>
          </a:p>
          <a:p>
            <a:endParaRPr lang="ru-RU" dirty="0" smtClean="0"/>
          </a:p>
          <a:p>
            <a:endParaRPr lang="ru-RU" dirty="0"/>
          </a:p>
          <a:p>
            <a:endParaRPr lang="ru-RU" dirty="0" smtClean="0"/>
          </a:p>
          <a:p>
            <a:endParaRPr lang="ru-RU" dirty="0"/>
          </a:p>
          <a:p>
            <a:r>
              <a:rPr lang="ru-RU" dirty="0" smtClean="0"/>
              <a:t>Образец </a:t>
            </a:r>
            <a:r>
              <a:rPr lang="ru-RU" dirty="0"/>
              <a:t>для </a:t>
            </a:r>
            <a:r>
              <a:rPr lang="ru-RU" dirty="0" smtClean="0"/>
              <a:t>ИУП</a:t>
            </a:r>
          </a:p>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8442" y="4653136"/>
            <a:ext cx="4047203" cy="1178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132856"/>
            <a:ext cx="3737422" cy="1857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43086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ru-RU" sz="3200" dirty="0" smtClean="0"/>
              <a:t>Инструкция при использовании Варианта 1</a:t>
            </a:r>
            <a:endParaRPr lang="ru-RU" sz="3200" dirty="0"/>
          </a:p>
        </p:txBody>
      </p:sp>
      <p:sp>
        <p:nvSpPr>
          <p:cNvPr id="2" name="Объект 1"/>
          <p:cNvSpPr>
            <a:spLocks noGrp="1"/>
          </p:cNvSpPr>
          <p:nvPr>
            <p:ph sz="half" idx="1"/>
          </p:nvPr>
        </p:nvSpPr>
        <p:spPr/>
        <p:txBody>
          <a:bodyPr>
            <a:normAutofit/>
          </a:bodyPr>
          <a:lstStyle/>
          <a:p>
            <a:pPr marL="0" indent="0">
              <a:buNone/>
            </a:pPr>
            <a:r>
              <a:rPr lang="ru-RU" dirty="0"/>
              <a:t>Шаг 2. На вкладке «Обучение»-«Предметы» в параллели 9 классов выбрать предмет «Математика</a:t>
            </a:r>
            <a:r>
              <a:rPr lang="ru-RU" dirty="0" smtClean="0"/>
              <a:t>»</a:t>
            </a:r>
          </a:p>
          <a:p>
            <a:pPr marL="0" indent="0">
              <a:buNone/>
            </a:pPr>
            <a:r>
              <a:rPr lang="ru-RU" dirty="0"/>
              <a:t>Шаг 3. Здесь можно добавить модульный предмет</a:t>
            </a:r>
          </a:p>
        </p:txBody>
      </p:sp>
      <p:sp>
        <p:nvSpPr>
          <p:cNvPr id="3" name="Объект 2"/>
          <p:cNvSpPr>
            <a:spLocks noGrp="1"/>
          </p:cNvSpPr>
          <p:nvPr>
            <p:ph sz="half" idx="2"/>
          </p:nvPr>
        </p:nvSpPr>
        <p:spPr/>
        <p:txBody>
          <a:bodyPr>
            <a:normAutofit/>
          </a:bodyPr>
          <a:lstStyle/>
          <a:p>
            <a:endParaRPr lang="ru-RU" dirty="0" smtClean="0"/>
          </a:p>
          <a:p>
            <a:endParaRPr lang="ru-RU" dirty="0"/>
          </a:p>
          <a:p>
            <a:endParaRPr lang="ru-RU" dirty="0" smtClean="0"/>
          </a:p>
          <a:p>
            <a:endParaRPr lang="ru-RU" dirty="0"/>
          </a:p>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916832"/>
            <a:ext cx="3732331" cy="1986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2573" y="4613301"/>
            <a:ext cx="4043806" cy="718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1345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Сроки начала и окончания приёмной кампании</a:t>
            </a:r>
            <a:endParaRPr lang="ru-RU" dirty="0"/>
          </a:p>
        </p:txBody>
      </p:sp>
      <p:sp>
        <p:nvSpPr>
          <p:cNvPr id="3" name="Объект 2"/>
          <p:cNvSpPr>
            <a:spLocks noGrp="1"/>
          </p:cNvSpPr>
          <p:nvPr>
            <p:ph idx="1"/>
          </p:nvPr>
        </p:nvSpPr>
        <p:spPr/>
        <p:txBody>
          <a:bodyPr>
            <a:normAutofit/>
          </a:bodyPr>
          <a:lstStyle/>
          <a:p>
            <a:pPr algn="just"/>
            <a:r>
              <a:rPr lang="ru-RU" sz="2600" dirty="0"/>
              <a:t>Прием заявлений о зачислении в 10-й (десятый) класс в будущий учебный год осуществляется после получения документа об окончании основного общего </a:t>
            </a:r>
            <a:r>
              <a:rPr lang="ru-RU" sz="2600" dirty="0" smtClean="0"/>
              <a:t>образования (аттестата), </a:t>
            </a:r>
            <a:r>
              <a:rPr lang="ru-RU" sz="2600" dirty="0"/>
              <a:t>не ранее 1 (первого) июля и не позднее </a:t>
            </a:r>
            <a:r>
              <a:rPr lang="ru-RU" sz="2600" dirty="0" smtClean="0"/>
              <a:t>31(тридцать первого</a:t>
            </a:r>
            <a:r>
              <a:rPr lang="ru-RU" sz="2600" dirty="0"/>
              <a:t>) </a:t>
            </a:r>
            <a:r>
              <a:rPr lang="ru-RU" sz="2600" dirty="0" smtClean="0"/>
              <a:t>августа </a:t>
            </a:r>
            <a:r>
              <a:rPr lang="ru-RU" sz="2600" dirty="0"/>
              <a:t>текущего года.</a:t>
            </a:r>
            <a:endParaRPr lang="ru-RU" dirty="0"/>
          </a:p>
        </p:txBody>
      </p:sp>
    </p:spTree>
    <p:extLst>
      <p:ext uri="{BB962C8B-B14F-4D97-AF65-F5344CB8AC3E}">
        <p14:creationId xmlns:p14="http://schemas.microsoft.com/office/powerpoint/2010/main" val="35352678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ru-RU" sz="3200" dirty="0" smtClean="0"/>
              <a:t>Инструкция при использовании Варианта 1</a:t>
            </a:r>
            <a:endParaRPr lang="ru-RU" sz="3200" dirty="0"/>
          </a:p>
        </p:txBody>
      </p:sp>
      <p:sp>
        <p:nvSpPr>
          <p:cNvPr id="2" name="Объект 1"/>
          <p:cNvSpPr>
            <a:spLocks noGrp="1"/>
          </p:cNvSpPr>
          <p:nvPr>
            <p:ph sz="half" idx="1"/>
          </p:nvPr>
        </p:nvSpPr>
        <p:spPr/>
        <p:txBody>
          <a:bodyPr>
            <a:normAutofit/>
          </a:bodyPr>
          <a:lstStyle/>
          <a:p>
            <a:pPr marL="0" indent="0">
              <a:buNone/>
            </a:pPr>
            <a:r>
              <a:rPr lang="ru-RU" dirty="0"/>
              <a:t>Шаг 4. Перейти на вкладку «Обучение»-«Подгруппы», среди подгрупп выбрать «все</a:t>
            </a:r>
            <a:r>
              <a:rPr lang="ru-RU" dirty="0" smtClean="0"/>
              <a:t>»</a:t>
            </a:r>
          </a:p>
          <a:p>
            <a:pPr marL="0" indent="0">
              <a:buNone/>
            </a:pPr>
            <a:r>
              <a:rPr lang="ru-RU" dirty="0"/>
              <a:t>Шаг 5. Далее выбрать класс и отметить галочками учащихся класса</a:t>
            </a:r>
          </a:p>
        </p:txBody>
      </p:sp>
      <p:sp>
        <p:nvSpPr>
          <p:cNvPr id="3" name="Объект 2"/>
          <p:cNvSpPr>
            <a:spLocks noGrp="1"/>
          </p:cNvSpPr>
          <p:nvPr>
            <p:ph sz="half" idx="2"/>
          </p:nvPr>
        </p:nvSpPr>
        <p:spPr/>
        <p:txBody>
          <a:bodyPr>
            <a:normAutofit/>
          </a:bodyPr>
          <a:lstStyle/>
          <a:p>
            <a:endParaRPr lang="ru-RU" dirty="0" smtClean="0"/>
          </a:p>
          <a:p>
            <a:endParaRPr lang="ru-RU" dirty="0"/>
          </a:p>
          <a:p>
            <a:endParaRPr lang="ru-RU" dirty="0" smtClean="0"/>
          </a:p>
          <a:p>
            <a:endParaRPr lang="ru-RU" dirty="0"/>
          </a:p>
          <a:p>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1772816"/>
            <a:ext cx="4004566"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789040"/>
            <a:ext cx="3988050" cy="742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382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ru-RU" sz="3200" dirty="0" smtClean="0"/>
              <a:t>Инструкция при использовании Варианта 1</a:t>
            </a:r>
            <a:endParaRPr lang="ru-RU" sz="3200" dirty="0"/>
          </a:p>
        </p:txBody>
      </p:sp>
      <p:sp>
        <p:nvSpPr>
          <p:cNvPr id="2" name="Объект 1"/>
          <p:cNvSpPr>
            <a:spLocks noGrp="1"/>
          </p:cNvSpPr>
          <p:nvPr>
            <p:ph sz="half" idx="1"/>
          </p:nvPr>
        </p:nvSpPr>
        <p:spPr/>
        <p:txBody>
          <a:bodyPr>
            <a:normAutofit lnSpcReduction="10000"/>
          </a:bodyPr>
          <a:lstStyle/>
          <a:p>
            <a:pPr marL="0" indent="0">
              <a:buNone/>
            </a:pPr>
            <a:r>
              <a:rPr lang="ru-RU" dirty="0"/>
              <a:t>Шаг 6. На вкладке «Журнал»-«Итоговые отметки» выбрать класс, предмет и </a:t>
            </a:r>
            <a:r>
              <a:rPr lang="ru-RU" dirty="0" smtClean="0"/>
              <a:t>группу.</a:t>
            </a:r>
          </a:p>
          <a:p>
            <a:pPr marL="0" indent="0">
              <a:buNone/>
            </a:pPr>
            <a:r>
              <a:rPr lang="ru-RU" dirty="0" smtClean="0"/>
              <a:t>Вручную </a:t>
            </a:r>
            <a:r>
              <a:rPr lang="ru-RU" dirty="0"/>
              <a:t>проставить среднеарифметическую по алгебре и геометрии  отметку за 3 триместр (нажав на активную ссылку учебного периода «3 триместр») </a:t>
            </a:r>
            <a:endParaRPr lang="ru-RU" dirty="0" smtClean="0"/>
          </a:p>
        </p:txBody>
      </p:sp>
      <p:sp>
        <p:nvSpPr>
          <p:cNvPr id="3" name="Объект 2"/>
          <p:cNvSpPr>
            <a:spLocks noGrp="1"/>
          </p:cNvSpPr>
          <p:nvPr>
            <p:ph sz="half" idx="2"/>
          </p:nvPr>
        </p:nvSpPr>
        <p:spPr>
          <a:xfrm>
            <a:off x="4283968" y="1600200"/>
            <a:ext cx="4402832" cy="4525963"/>
          </a:xfrm>
        </p:spPr>
        <p:txBody>
          <a:bodyPr>
            <a:normAutofit lnSpcReduction="10000"/>
          </a:bodyPr>
          <a:lstStyle/>
          <a:p>
            <a:endParaRPr lang="ru-RU" dirty="0" smtClean="0"/>
          </a:p>
          <a:p>
            <a:endParaRPr lang="ru-RU" dirty="0"/>
          </a:p>
          <a:p>
            <a:endParaRPr lang="ru-RU" dirty="0" smtClean="0"/>
          </a:p>
          <a:p>
            <a:endParaRPr lang="ru-RU" dirty="0"/>
          </a:p>
          <a:p>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1700808"/>
            <a:ext cx="4347888" cy="1397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6187" y="3501008"/>
            <a:ext cx="4429812" cy="752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4869160"/>
            <a:ext cx="2981325"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30988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ru-RU" sz="3200" dirty="0" smtClean="0"/>
              <a:t>Инструкция при использовании Варианта 1</a:t>
            </a:r>
            <a:endParaRPr lang="ru-RU" sz="3200" dirty="0"/>
          </a:p>
        </p:txBody>
      </p:sp>
      <p:sp>
        <p:nvSpPr>
          <p:cNvPr id="2" name="Объект 1"/>
          <p:cNvSpPr>
            <a:spLocks noGrp="1"/>
          </p:cNvSpPr>
          <p:nvPr>
            <p:ph sz="half" idx="1"/>
          </p:nvPr>
        </p:nvSpPr>
        <p:spPr/>
        <p:txBody>
          <a:bodyPr>
            <a:normAutofit/>
          </a:bodyPr>
          <a:lstStyle/>
          <a:p>
            <a:pPr marL="0" indent="0">
              <a:buNone/>
            </a:pPr>
            <a:r>
              <a:rPr lang="ru-RU" dirty="0"/>
              <a:t>Шаг 6</a:t>
            </a:r>
            <a:r>
              <a:rPr lang="ru-RU" dirty="0" smtClean="0"/>
              <a:t>. Здесь можно воспользоваться кнопкой «Автоматическое выставление предполагаемых отметок»</a:t>
            </a:r>
          </a:p>
        </p:txBody>
      </p:sp>
      <p:sp>
        <p:nvSpPr>
          <p:cNvPr id="3" name="Объект 2"/>
          <p:cNvSpPr>
            <a:spLocks noGrp="1"/>
          </p:cNvSpPr>
          <p:nvPr>
            <p:ph sz="half" idx="2"/>
          </p:nvPr>
        </p:nvSpPr>
        <p:spPr>
          <a:xfrm>
            <a:off x="4283968" y="1600200"/>
            <a:ext cx="4402832" cy="4525963"/>
          </a:xfrm>
        </p:spPr>
        <p:txBody>
          <a:bodyPr>
            <a:normAutofit/>
          </a:bodyPr>
          <a:lstStyle/>
          <a:p>
            <a:endParaRPr lang="ru-RU" dirty="0" smtClean="0"/>
          </a:p>
          <a:p>
            <a:endParaRPr lang="ru-RU" dirty="0"/>
          </a:p>
          <a:p>
            <a:endParaRPr lang="ru-RU" dirty="0" smtClean="0"/>
          </a:p>
          <a:p>
            <a:endParaRPr lang="ru-RU" dirty="0"/>
          </a:p>
          <a:p>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1556792"/>
            <a:ext cx="3068141" cy="2326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82944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ru-RU" sz="3200" dirty="0" smtClean="0"/>
              <a:t>Инструкция при использовании Варианта 1</a:t>
            </a:r>
            <a:endParaRPr lang="ru-RU" sz="3200" dirty="0"/>
          </a:p>
        </p:txBody>
      </p:sp>
      <p:sp>
        <p:nvSpPr>
          <p:cNvPr id="2" name="Объект 1"/>
          <p:cNvSpPr>
            <a:spLocks noGrp="1"/>
          </p:cNvSpPr>
          <p:nvPr>
            <p:ph sz="half" idx="1"/>
          </p:nvPr>
        </p:nvSpPr>
        <p:spPr/>
        <p:txBody>
          <a:bodyPr>
            <a:normAutofit fontScale="85000" lnSpcReduction="10000"/>
          </a:bodyPr>
          <a:lstStyle/>
          <a:p>
            <a:pPr marL="0" indent="0">
              <a:buNone/>
            </a:pPr>
            <a:r>
              <a:rPr lang="ru-RU" dirty="0"/>
              <a:t>Шаг 7. Идентично выставить отметки  за год, экзамен </a:t>
            </a:r>
            <a:endParaRPr lang="ru-RU" dirty="0" smtClean="0"/>
          </a:p>
          <a:p>
            <a:pPr marL="0" indent="0">
              <a:buNone/>
            </a:pPr>
            <a:r>
              <a:rPr lang="ru-RU" dirty="0"/>
              <a:t>Шаг 8. При выборе отметки за экзамен, система может опросить выбрать типы экзаменов. Для их определения надо  зайти в отметку «Экзамен-ОГЭ</a:t>
            </a:r>
            <a:r>
              <a:rPr lang="ru-RU" dirty="0" smtClean="0"/>
              <a:t>».</a:t>
            </a:r>
          </a:p>
          <a:p>
            <a:pPr marL="0" indent="0">
              <a:buNone/>
            </a:pPr>
            <a:r>
              <a:rPr lang="ru-RU" dirty="0" smtClean="0"/>
              <a:t>В </a:t>
            </a:r>
            <a:r>
              <a:rPr lang="ru-RU" dirty="0"/>
              <a:t>правом углу нажать на кнопку «Типы экзаменов</a:t>
            </a:r>
            <a:r>
              <a:rPr lang="ru-RU" dirty="0" smtClean="0"/>
              <a:t>».</a:t>
            </a:r>
          </a:p>
          <a:p>
            <a:pPr marL="0" indent="0">
              <a:buNone/>
            </a:pPr>
            <a:r>
              <a:rPr lang="ru-RU" dirty="0"/>
              <a:t>Далее – выбрать тип экзамена «ОГЭ»</a:t>
            </a:r>
            <a:endParaRPr lang="ru-RU" dirty="0" smtClean="0"/>
          </a:p>
        </p:txBody>
      </p:sp>
      <p:sp>
        <p:nvSpPr>
          <p:cNvPr id="3" name="Объект 2"/>
          <p:cNvSpPr>
            <a:spLocks noGrp="1"/>
          </p:cNvSpPr>
          <p:nvPr>
            <p:ph sz="half" idx="2"/>
          </p:nvPr>
        </p:nvSpPr>
        <p:spPr>
          <a:xfrm>
            <a:off x="4283968" y="1600200"/>
            <a:ext cx="4402832" cy="4525963"/>
          </a:xfrm>
        </p:spPr>
        <p:txBody>
          <a:bodyPr>
            <a:normAutofit fontScale="85000" lnSpcReduction="10000"/>
          </a:bodyPr>
          <a:lstStyle/>
          <a:p>
            <a:endParaRPr lang="ru-RU" dirty="0" smtClean="0"/>
          </a:p>
          <a:p>
            <a:endParaRPr lang="ru-RU" dirty="0"/>
          </a:p>
          <a:p>
            <a:endParaRPr lang="ru-RU" dirty="0" smtClean="0"/>
          </a:p>
          <a:p>
            <a:endParaRPr lang="ru-RU" dirty="0"/>
          </a:p>
          <a:p>
            <a:endParaRPr lang="ru-R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196752"/>
            <a:ext cx="3905201"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0046" y="2623085"/>
            <a:ext cx="2689225"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7760" y="3789040"/>
            <a:ext cx="3545161"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27588" y="4797152"/>
            <a:ext cx="3514103" cy="1665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11966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ru-RU" sz="3200" dirty="0" smtClean="0"/>
              <a:t>Инструкция при использовании Варианта 1</a:t>
            </a:r>
            <a:endParaRPr lang="ru-RU" sz="3200" dirty="0"/>
          </a:p>
        </p:txBody>
      </p:sp>
      <p:sp>
        <p:nvSpPr>
          <p:cNvPr id="2" name="Объект 1"/>
          <p:cNvSpPr>
            <a:spLocks noGrp="1"/>
          </p:cNvSpPr>
          <p:nvPr>
            <p:ph sz="half" idx="1"/>
          </p:nvPr>
        </p:nvSpPr>
        <p:spPr/>
        <p:txBody>
          <a:bodyPr>
            <a:normAutofit/>
          </a:bodyPr>
          <a:lstStyle/>
          <a:p>
            <a:pPr marL="0" indent="0">
              <a:buNone/>
            </a:pPr>
            <a:r>
              <a:rPr lang="ru-RU" dirty="0"/>
              <a:t>Шаг 9. Итоговые отметки выставляются автоматически</a:t>
            </a:r>
            <a:endParaRPr lang="ru-RU" dirty="0" smtClean="0"/>
          </a:p>
        </p:txBody>
      </p:sp>
      <p:sp>
        <p:nvSpPr>
          <p:cNvPr id="3" name="Объект 2"/>
          <p:cNvSpPr>
            <a:spLocks noGrp="1"/>
          </p:cNvSpPr>
          <p:nvPr>
            <p:ph sz="half" idx="2"/>
          </p:nvPr>
        </p:nvSpPr>
        <p:spPr>
          <a:xfrm>
            <a:off x="4283968" y="1600200"/>
            <a:ext cx="4402832" cy="4525963"/>
          </a:xfrm>
        </p:spPr>
        <p:txBody>
          <a:bodyPr>
            <a:normAutofit/>
          </a:bodyPr>
          <a:lstStyle/>
          <a:p>
            <a:endParaRPr lang="ru-RU" dirty="0" smtClean="0"/>
          </a:p>
          <a:p>
            <a:endParaRPr lang="ru-RU" dirty="0"/>
          </a:p>
          <a:p>
            <a:endParaRPr lang="ru-RU" dirty="0" smtClean="0"/>
          </a:p>
          <a:p>
            <a:endParaRPr lang="ru-RU" dirty="0"/>
          </a:p>
          <a:p>
            <a:endParaRPr lang="ru-RU"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6735" y="1556792"/>
            <a:ext cx="3981450" cy="265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59782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a:t>	</a:t>
            </a:r>
            <a:r>
              <a:rPr lang="ru-RU" sz="3100" dirty="0"/>
              <a:t>По разделу «Электронный журнал» </a:t>
            </a:r>
            <a:r>
              <a:rPr lang="ru-RU" sz="3100" dirty="0" smtClean="0"/>
              <a:t/>
            </a:r>
            <a:br>
              <a:rPr lang="ru-RU" sz="3100" dirty="0" smtClean="0"/>
            </a:br>
            <a:r>
              <a:rPr lang="ru-RU" sz="3100" dirty="0" smtClean="0"/>
              <a:t>подраздел </a:t>
            </a:r>
            <a:r>
              <a:rPr lang="ru-RU" sz="3100" dirty="0"/>
              <a:t>«Итоговые отметки».</a:t>
            </a:r>
          </a:p>
        </p:txBody>
      </p:sp>
      <p:sp>
        <p:nvSpPr>
          <p:cNvPr id="6" name="Объект 5"/>
          <p:cNvSpPr>
            <a:spLocks noGrp="1"/>
          </p:cNvSpPr>
          <p:nvPr>
            <p:ph idx="1"/>
          </p:nvPr>
        </p:nvSpPr>
        <p:spPr/>
        <p:txBody>
          <a:bodyPr>
            <a:normAutofit fontScale="70000" lnSpcReduction="20000"/>
          </a:bodyPr>
          <a:lstStyle/>
          <a:p>
            <a:r>
              <a:rPr lang="ru-RU" dirty="0"/>
              <a:t>Согласно постановлению Правительства РФ от 13.07.2022  № 1241 «О федеральной государственной информационной системе «Моя школа» и внесении изменения в подпункт «а» пункта 2 Положения об инфраструктуре, обеспечивающей информационно-технологическое взаимодействие информационных систем, используемых для предоставления государственных и муниципальных услуг и исполнения государственных и муниципальных функций в электронной форме» значение итоговых отметок по предмету является обязательным во всех классах.</a:t>
            </a:r>
          </a:p>
          <a:p>
            <a:r>
              <a:rPr lang="ru-RU" dirty="0"/>
              <a:t>Кроме того, итоговые отметки являются обязательными для всех классов для корректного формирования отчетов по итогам учебных периодов. Например, в группах Итоги успеваемости и посещаемости (по классу) и Итоги успеваемости и посещаемости (по школе) отчеты строятся на основании итоговых отметок.</a:t>
            </a:r>
          </a:p>
          <a:p>
            <a:endParaRPr lang="ru-RU" dirty="0"/>
          </a:p>
        </p:txBody>
      </p:sp>
    </p:spTree>
    <p:extLst>
      <p:ext uri="{BB962C8B-B14F-4D97-AF65-F5344CB8AC3E}">
        <p14:creationId xmlns:p14="http://schemas.microsoft.com/office/powerpoint/2010/main" val="29182163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778098"/>
          </a:xfrm>
        </p:spPr>
        <p:txBody>
          <a:bodyPr>
            <a:normAutofit/>
          </a:bodyPr>
          <a:lstStyle/>
          <a:p>
            <a:r>
              <a:rPr lang="ru-RU" sz="3200" dirty="0" smtClean="0"/>
              <a:t>По </a:t>
            </a:r>
            <a:r>
              <a:rPr lang="ru-RU" sz="3200" dirty="0"/>
              <a:t>разделу «Внеурочная деятельность</a:t>
            </a:r>
            <a:r>
              <a:rPr lang="ru-RU" sz="3200" dirty="0" smtClean="0"/>
              <a:t>»</a:t>
            </a:r>
            <a:r>
              <a:rPr lang="ru-RU" sz="3200" dirty="0"/>
              <a:t>	</a:t>
            </a:r>
          </a:p>
        </p:txBody>
      </p:sp>
      <p:sp>
        <p:nvSpPr>
          <p:cNvPr id="2" name="Объект 1"/>
          <p:cNvSpPr>
            <a:spLocks noGrp="1"/>
          </p:cNvSpPr>
          <p:nvPr>
            <p:ph sz="half" idx="1"/>
          </p:nvPr>
        </p:nvSpPr>
        <p:spPr>
          <a:xfrm>
            <a:off x="457200" y="1124744"/>
            <a:ext cx="4038600" cy="5001419"/>
          </a:xfrm>
        </p:spPr>
        <p:txBody>
          <a:bodyPr>
            <a:normAutofit fontScale="62500" lnSpcReduction="20000"/>
          </a:bodyPr>
          <a:lstStyle/>
          <a:p>
            <a:pPr algn="just"/>
            <a:r>
              <a:rPr lang="ru-RU" dirty="0"/>
              <a:t>Согласно Федеральным государственным образовательным стандартам и Федеральным образовательным программам начального общего, основного общего, среднего общего образования, а также информационно-методическому письму Министерства просвещения РФ  от 05.07. 2022 г. № ТВ-1290/03 «Об организации внеурочной деятельности в рамках реализации обновленных федеральных государственных образовательных стандартов начального общего и основного общего образования» </a:t>
            </a:r>
            <a:r>
              <a:rPr lang="ru-RU" dirty="0" smtClean="0"/>
              <a:t>рекомендуем определить </a:t>
            </a:r>
            <a:r>
              <a:rPr lang="ru-RU" dirty="0"/>
              <a:t>направления внеурочной деятельности для следующих предметов: </a:t>
            </a:r>
          </a:p>
        </p:txBody>
      </p:sp>
      <p:graphicFrame>
        <p:nvGraphicFramePr>
          <p:cNvPr id="4" name="Объект 3"/>
          <p:cNvGraphicFramePr>
            <a:graphicFrameLocks noGrp="1"/>
          </p:cNvGraphicFramePr>
          <p:nvPr>
            <p:ph sz="half" idx="2"/>
          </p:nvPr>
        </p:nvGraphicFramePr>
        <p:xfrm>
          <a:off x="4648200" y="2380753"/>
          <a:ext cx="4038601" cy="2561632"/>
        </p:xfrm>
        <a:graphic>
          <a:graphicData uri="http://schemas.openxmlformats.org/drawingml/2006/table">
            <a:tbl>
              <a:tblPr firstRow="1" firstCol="1" bandRow="1">
                <a:tableStyleId>{5C22544A-7EE6-4342-B048-85BDC9FD1C3A}</a:tableStyleId>
              </a:tblPr>
              <a:tblGrid>
                <a:gridCol w="246120"/>
                <a:gridCol w="1971858"/>
                <a:gridCol w="1820623"/>
              </a:tblGrid>
              <a:tr h="480306">
                <a:tc>
                  <a:txBody>
                    <a:bodyPr/>
                    <a:lstStyle/>
                    <a:p>
                      <a:pPr algn="ctr">
                        <a:lnSpc>
                          <a:spcPct val="115000"/>
                        </a:lnSpc>
                        <a:spcAft>
                          <a:spcPts val="0"/>
                        </a:spcAft>
                      </a:pPr>
                      <a:r>
                        <a:rPr lang="ru-RU" sz="900">
                          <a:effectLst/>
                        </a:rPr>
                        <a:t>№ п/п</a:t>
                      </a:r>
                      <a:endParaRPr lang="ru-RU" sz="700">
                        <a:effectLst/>
                        <a:latin typeface="Calibri"/>
                        <a:ea typeface="Calibri"/>
                        <a:cs typeface="Times New Roman"/>
                      </a:endParaRPr>
                    </a:p>
                  </a:txBody>
                  <a:tcPr marL="44749" marR="44749" marT="0" marB="0"/>
                </a:tc>
                <a:tc>
                  <a:txBody>
                    <a:bodyPr/>
                    <a:lstStyle/>
                    <a:p>
                      <a:pPr algn="ctr">
                        <a:lnSpc>
                          <a:spcPct val="115000"/>
                        </a:lnSpc>
                        <a:spcAft>
                          <a:spcPts val="0"/>
                        </a:spcAft>
                      </a:pPr>
                      <a:r>
                        <a:rPr lang="ru-RU" sz="900">
                          <a:effectLst/>
                        </a:rPr>
                        <a:t>Направление внеурочной деятельности</a:t>
                      </a:r>
                      <a:endParaRPr lang="ru-RU" sz="700">
                        <a:effectLst/>
                        <a:latin typeface="Calibri"/>
                        <a:ea typeface="Calibri"/>
                        <a:cs typeface="Times New Roman"/>
                      </a:endParaRPr>
                    </a:p>
                  </a:txBody>
                  <a:tcPr marL="44749" marR="44749" marT="0" marB="0"/>
                </a:tc>
                <a:tc>
                  <a:txBody>
                    <a:bodyPr/>
                    <a:lstStyle/>
                    <a:p>
                      <a:pPr algn="ctr">
                        <a:lnSpc>
                          <a:spcPct val="115000"/>
                        </a:lnSpc>
                        <a:spcAft>
                          <a:spcPts val="0"/>
                        </a:spcAft>
                      </a:pPr>
                      <a:r>
                        <a:rPr lang="ru-RU" sz="900">
                          <a:effectLst/>
                        </a:rPr>
                        <a:t>Реализуемая программа</a:t>
                      </a:r>
                      <a:endParaRPr lang="ru-RU" sz="700">
                        <a:effectLst/>
                        <a:latin typeface="Calibri"/>
                        <a:ea typeface="Calibri"/>
                        <a:cs typeface="Times New Roman"/>
                      </a:endParaRPr>
                    </a:p>
                  </a:txBody>
                  <a:tcPr marL="44749" marR="44749" marT="0" marB="0"/>
                </a:tc>
              </a:tr>
              <a:tr h="160102">
                <a:tc gridSpan="3">
                  <a:txBody>
                    <a:bodyPr/>
                    <a:lstStyle/>
                    <a:p>
                      <a:pPr algn="ctr">
                        <a:lnSpc>
                          <a:spcPct val="115000"/>
                        </a:lnSpc>
                        <a:spcAft>
                          <a:spcPts val="0"/>
                        </a:spcAft>
                      </a:pPr>
                      <a:r>
                        <a:rPr lang="ru-RU" sz="900">
                          <a:effectLst/>
                        </a:rPr>
                        <a:t>Начальное общее образование</a:t>
                      </a:r>
                      <a:endParaRPr lang="ru-RU" sz="700">
                        <a:effectLst/>
                        <a:latin typeface="Calibri"/>
                        <a:ea typeface="Calibri"/>
                        <a:cs typeface="Times New Roman"/>
                      </a:endParaRPr>
                    </a:p>
                  </a:txBody>
                  <a:tcPr marL="44749" marR="44749" marT="0" marB="0"/>
                </a:tc>
                <a:tc hMerge="1">
                  <a:txBody>
                    <a:bodyPr/>
                    <a:lstStyle/>
                    <a:p>
                      <a:endParaRPr lang="ru-RU"/>
                    </a:p>
                  </a:txBody>
                  <a:tcPr/>
                </a:tc>
                <a:tc hMerge="1">
                  <a:txBody>
                    <a:bodyPr/>
                    <a:lstStyle/>
                    <a:p>
                      <a:endParaRPr lang="ru-RU"/>
                    </a:p>
                  </a:txBody>
                  <a:tcPr/>
                </a:tc>
              </a:tr>
              <a:tr h="160102">
                <a:tc>
                  <a:txBody>
                    <a:bodyPr/>
                    <a:lstStyle/>
                    <a:p>
                      <a:pPr algn="just">
                        <a:lnSpc>
                          <a:spcPct val="115000"/>
                        </a:lnSpc>
                        <a:spcAft>
                          <a:spcPts val="0"/>
                        </a:spcAft>
                      </a:pPr>
                      <a:r>
                        <a:rPr lang="ru-RU" sz="900">
                          <a:effectLst/>
                        </a:rPr>
                        <a:t>1.</a:t>
                      </a:r>
                      <a:endParaRPr lang="ru-RU" sz="700">
                        <a:effectLst/>
                        <a:latin typeface="Calibri"/>
                        <a:ea typeface="Calibri"/>
                        <a:cs typeface="Times New Roman"/>
                      </a:endParaRPr>
                    </a:p>
                  </a:txBody>
                  <a:tcPr marL="44749" marR="44749" marT="0" marB="0"/>
                </a:tc>
                <a:tc rowSpan="2">
                  <a:txBody>
                    <a:bodyPr/>
                    <a:lstStyle/>
                    <a:p>
                      <a:pPr algn="just">
                        <a:lnSpc>
                          <a:spcPct val="115000"/>
                        </a:lnSpc>
                        <a:spcAft>
                          <a:spcPts val="0"/>
                        </a:spcAft>
                      </a:pPr>
                      <a:r>
                        <a:rPr lang="ru-RU" sz="900">
                          <a:effectLst/>
                        </a:rPr>
                        <a:t>Интеллектуальное и социокультурное</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«Разговоры о важном»</a:t>
                      </a:r>
                      <a:endParaRPr lang="ru-RU" sz="700">
                        <a:effectLst/>
                        <a:latin typeface="Calibri"/>
                        <a:ea typeface="Calibri"/>
                        <a:cs typeface="Times New Roman"/>
                      </a:endParaRPr>
                    </a:p>
                  </a:txBody>
                  <a:tcPr marL="44749" marR="44749" marT="0" marB="0"/>
                </a:tc>
              </a:tr>
              <a:tr h="160102">
                <a:tc>
                  <a:txBody>
                    <a:bodyPr/>
                    <a:lstStyle/>
                    <a:p>
                      <a:pPr algn="just">
                        <a:lnSpc>
                          <a:spcPct val="115000"/>
                        </a:lnSpc>
                        <a:spcAft>
                          <a:spcPts val="0"/>
                        </a:spcAft>
                      </a:pPr>
                      <a:r>
                        <a:rPr lang="ru-RU" sz="900">
                          <a:effectLst/>
                        </a:rPr>
                        <a:t>2.</a:t>
                      </a:r>
                      <a:endParaRPr lang="ru-RU" sz="700">
                        <a:effectLst/>
                        <a:latin typeface="Calibri"/>
                        <a:ea typeface="Calibri"/>
                        <a:cs typeface="Times New Roman"/>
                      </a:endParaRPr>
                    </a:p>
                  </a:txBody>
                  <a:tcPr marL="44749" marR="44749" marT="0" marB="0"/>
                </a:tc>
                <a:tc vMerge="1">
                  <a:txBody>
                    <a:bodyPr/>
                    <a:lstStyle/>
                    <a:p>
                      <a:endParaRPr lang="ru-RU"/>
                    </a:p>
                  </a:txBody>
                  <a:tcPr/>
                </a:tc>
                <a:tc>
                  <a:txBody>
                    <a:bodyPr/>
                    <a:lstStyle/>
                    <a:p>
                      <a:pPr algn="just">
                        <a:lnSpc>
                          <a:spcPct val="115000"/>
                        </a:lnSpc>
                        <a:spcAft>
                          <a:spcPts val="0"/>
                        </a:spcAft>
                      </a:pPr>
                      <a:r>
                        <a:rPr lang="ru-RU" sz="900">
                          <a:effectLst/>
                        </a:rPr>
                        <a:t>«Орлята России»</a:t>
                      </a:r>
                      <a:endParaRPr lang="ru-RU" sz="700">
                        <a:effectLst/>
                        <a:latin typeface="Calibri"/>
                        <a:ea typeface="Calibri"/>
                        <a:cs typeface="Times New Roman"/>
                      </a:endParaRPr>
                    </a:p>
                  </a:txBody>
                  <a:tcPr marL="44749" marR="44749" marT="0" marB="0"/>
                </a:tc>
              </a:tr>
              <a:tr h="160102">
                <a:tc>
                  <a:txBody>
                    <a:bodyPr/>
                    <a:lstStyle/>
                    <a:p>
                      <a:pPr algn="just">
                        <a:lnSpc>
                          <a:spcPct val="115000"/>
                        </a:lnSpc>
                        <a:spcAft>
                          <a:spcPts val="0"/>
                        </a:spcAft>
                      </a:pPr>
                      <a:r>
                        <a:rPr lang="ru-RU" sz="900">
                          <a:effectLst/>
                        </a:rPr>
                        <a:t>3.</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Общеинтеллектуальное</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Функциональная грамотность</a:t>
                      </a:r>
                      <a:endParaRPr lang="ru-RU" sz="700">
                        <a:effectLst/>
                        <a:latin typeface="Calibri"/>
                        <a:ea typeface="Calibri"/>
                        <a:cs typeface="Times New Roman"/>
                      </a:endParaRPr>
                    </a:p>
                  </a:txBody>
                  <a:tcPr marL="44749" marR="44749" marT="0" marB="0"/>
                </a:tc>
              </a:tr>
              <a:tr h="160102">
                <a:tc gridSpan="3">
                  <a:txBody>
                    <a:bodyPr/>
                    <a:lstStyle/>
                    <a:p>
                      <a:pPr algn="ctr">
                        <a:lnSpc>
                          <a:spcPct val="115000"/>
                        </a:lnSpc>
                        <a:spcAft>
                          <a:spcPts val="0"/>
                        </a:spcAft>
                      </a:pPr>
                      <a:r>
                        <a:rPr lang="ru-RU" sz="900">
                          <a:effectLst/>
                        </a:rPr>
                        <a:t>Основное общее образование</a:t>
                      </a:r>
                      <a:endParaRPr lang="ru-RU" sz="700">
                        <a:effectLst/>
                        <a:latin typeface="Calibri"/>
                        <a:ea typeface="Calibri"/>
                        <a:cs typeface="Times New Roman"/>
                      </a:endParaRPr>
                    </a:p>
                  </a:txBody>
                  <a:tcPr marL="44749" marR="44749" marT="0" marB="0"/>
                </a:tc>
                <a:tc hMerge="1">
                  <a:txBody>
                    <a:bodyPr/>
                    <a:lstStyle/>
                    <a:p>
                      <a:endParaRPr lang="ru-RU"/>
                    </a:p>
                  </a:txBody>
                  <a:tcPr/>
                </a:tc>
                <a:tc hMerge="1">
                  <a:txBody>
                    <a:bodyPr/>
                    <a:lstStyle/>
                    <a:p>
                      <a:endParaRPr lang="ru-RU"/>
                    </a:p>
                  </a:txBody>
                  <a:tcPr/>
                </a:tc>
              </a:tr>
              <a:tr h="160102">
                <a:tc>
                  <a:txBody>
                    <a:bodyPr/>
                    <a:lstStyle/>
                    <a:p>
                      <a:pPr algn="just">
                        <a:lnSpc>
                          <a:spcPct val="115000"/>
                        </a:lnSpc>
                        <a:spcAft>
                          <a:spcPts val="0"/>
                        </a:spcAft>
                      </a:pPr>
                      <a:r>
                        <a:rPr lang="ru-RU" sz="900">
                          <a:effectLst/>
                        </a:rPr>
                        <a:t>4.</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Интеллектуальное и социокультурное</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«Разговоры о важном»</a:t>
                      </a:r>
                      <a:endParaRPr lang="ru-RU" sz="700">
                        <a:effectLst/>
                        <a:latin typeface="Calibri"/>
                        <a:ea typeface="Calibri"/>
                        <a:cs typeface="Times New Roman"/>
                      </a:endParaRPr>
                    </a:p>
                  </a:txBody>
                  <a:tcPr marL="44749" marR="44749" marT="0" marB="0"/>
                </a:tc>
              </a:tr>
              <a:tr h="160102">
                <a:tc>
                  <a:txBody>
                    <a:bodyPr/>
                    <a:lstStyle/>
                    <a:p>
                      <a:pPr algn="just">
                        <a:lnSpc>
                          <a:spcPct val="115000"/>
                        </a:lnSpc>
                        <a:spcAft>
                          <a:spcPts val="0"/>
                        </a:spcAft>
                      </a:pPr>
                      <a:r>
                        <a:rPr lang="ru-RU" sz="900">
                          <a:effectLst/>
                        </a:rPr>
                        <a:t>5.</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Профориентационное</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«Россия – мои горизонты»</a:t>
                      </a:r>
                      <a:endParaRPr lang="ru-RU" sz="700">
                        <a:effectLst/>
                        <a:latin typeface="Calibri"/>
                        <a:ea typeface="Calibri"/>
                        <a:cs typeface="Times New Roman"/>
                      </a:endParaRPr>
                    </a:p>
                  </a:txBody>
                  <a:tcPr marL="44749" marR="44749" marT="0" marB="0"/>
                </a:tc>
              </a:tr>
              <a:tr h="160102">
                <a:tc>
                  <a:txBody>
                    <a:bodyPr/>
                    <a:lstStyle/>
                    <a:p>
                      <a:pPr algn="just">
                        <a:lnSpc>
                          <a:spcPct val="115000"/>
                        </a:lnSpc>
                        <a:spcAft>
                          <a:spcPts val="0"/>
                        </a:spcAft>
                      </a:pPr>
                      <a:r>
                        <a:rPr lang="ru-RU" sz="900">
                          <a:effectLst/>
                        </a:rPr>
                        <a:t>6.</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Социальное</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«Семьеведение»</a:t>
                      </a:r>
                      <a:endParaRPr lang="ru-RU" sz="700">
                        <a:effectLst/>
                        <a:latin typeface="Calibri"/>
                        <a:ea typeface="Calibri"/>
                        <a:cs typeface="Times New Roman"/>
                      </a:endParaRPr>
                    </a:p>
                  </a:txBody>
                  <a:tcPr marL="44749" marR="44749" marT="0" marB="0"/>
                </a:tc>
              </a:tr>
              <a:tr h="160102">
                <a:tc>
                  <a:txBody>
                    <a:bodyPr/>
                    <a:lstStyle/>
                    <a:p>
                      <a:pPr algn="just">
                        <a:lnSpc>
                          <a:spcPct val="115000"/>
                        </a:lnSpc>
                        <a:spcAft>
                          <a:spcPts val="0"/>
                        </a:spcAft>
                      </a:pPr>
                      <a:r>
                        <a:rPr lang="ru-RU" sz="900">
                          <a:effectLst/>
                        </a:rPr>
                        <a:t>7.</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Общеинтеллектуальное</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«Финансовая грамотность»</a:t>
                      </a:r>
                      <a:endParaRPr lang="ru-RU" sz="700">
                        <a:effectLst/>
                        <a:latin typeface="Calibri"/>
                        <a:ea typeface="Calibri"/>
                        <a:cs typeface="Times New Roman"/>
                      </a:endParaRPr>
                    </a:p>
                  </a:txBody>
                  <a:tcPr marL="44749" marR="44749" marT="0" marB="0"/>
                </a:tc>
              </a:tr>
              <a:tr h="160102">
                <a:tc gridSpan="3">
                  <a:txBody>
                    <a:bodyPr/>
                    <a:lstStyle/>
                    <a:p>
                      <a:pPr algn="ctr">
                        <a:lnSpc>
                          <a:spcPct val="115000"/>
                        </a:lnSpc>
                        <a:spcAft>
                          <a:spcPts val="0"/>
                        </a:spcAft>
                      </a:pPr>
                      <a:r>
                        <a:rPr lang="ru-RU" sz="900">
                          <a:effectLst/>
                        </a:rPr>
                        <a:t>Среднее общее образование</a:t>
                      </a:r>
                      <a:endParaRPr lang="ru-RU" sz="700">
                        <a:effectLst/>
                        <a:latin typeface="Calibri"/>
                        <a:ea typeface="Calibri"/>
                        <a:cs typeface="Times New Roman"/>
                      </a:endParaRPr>
                    </a:p>
                  </a:txBody>
                  <a:tcPr marL="44749" marR="44749" marT="0" marB="0"/>
                </a:tc>
                <a:tc hMerge="1">
                  <a:txBody>
                    <a:bodyPr/>
                    <a:lstStyle/>
                    <a:p>
                      <a:endParaRPr lang="ru-RU"/>
                    </a:p>
                  </a:txBody>
                  <a:tcPr/>
                </a:tc>
                <a:tc hMerge="1">
                  <a:txBody>
                    <a:bodyPr/>
                    <a:lstStyle/>
                    <a:p>
                      <a:endParaRPr lang="ru-RU"/>
                    </a:p>
                  </a:txBody>
                  <a:tcPr/>
                </a:tc>
              </a:tr>
              <a:tr h="160102">
                <a:tc>
                  <a:txBody>
                    <a:bodyPr/>
                    <a:lstStyle/>
                    <a:p>
                      <a:pPr algn="just">
                        <a:lnSpc>
                          <a:spcPct val="115000"/>
                        </a:lnSpc>
                        <a:spcAft>
                          <a:spcPts val="0"/>
                        </a:spcAft>
                      </a:pPr>
                      <a:r>
                        <a:rPr lang="ru-RU" sz="900">
                          <a:effectLst/>
                        </a:rPr>
                        <a:t>8.</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Спортивно-оздоровительное</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«Учебные сборы по ОБЗР»</a:t>
                      </a:r>
                      <a:endParaRPr lang="ru-RU" sz="700">
                        <a:effectLst/>
                        <a:latin typeface="Calibri"/>
                        <a:ea typeface="Calibri"/>
                        <a:cs typeface="Times New Roman"/>
                      </a:endParaRPr>
                    </a:p>
                  </a:txBody>
                  <a:tcPr marL="44749" marR="44749" marT="0" marB="0"/>
                </a:tc>
              </a:tr>
              <a:tr h="160102">
                <a:tc>
                  <a:txBody>
                    <a:bodyPr/>
                    <a:lstStyle/>
                    <a:p>
                      <a:pPr algn="just">
                        <a:lnSpc>
                          <a:spcPct val="115000"/>
                        </a:lnSpc>
                        <a:spcAft>
                          <a:spcPts val="0"/>
                        </a:spcAft>
                      </a:pPr>
                      <a:r>
                        <a:rPr lang="ru-RU" sz="900">
                          <a:effectLst/>
                        </a:rPr>
                        <a:t>9.</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Интеллектуальное и социокультурное</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«Разговоры о важном»</a:t>
                      </a:r>
                      <a:endParaRPr lang="ru-RU" sz="700">
                        <a:effectLst/>
                        <a:latin typeface="Calibri"/>
                        <a:ea typeface="Calibri"/>
                        <a:cs typeface="Times New Roman"/>
                      </a:endParaRPr>
                    </a:p>
                  </a:txBody>
                  <a:tcPr marL="44749" marR="44749" marT="0" marB="0"/>
                </a:tc>
              </a:tr>
              <a:tr h="160102">
                <a:tc>
                  <a:txBody>
                    <a:bodyPr/>
                    <a:lstStyle/>
                    <a:p>
                      <a:pPr algn="just">
                        <a:lnSpc>
                          <a:spcPct val="115000"/>
                        </a:lnSpc>
                        <a:spcAft>
                          <a:spcPts val="0"/>
                        </a:spcAft>
                      </a:pPr>
                      <a:r>
                        <a:rPr lang="ru-RU" sz="900">
                          <a:effectLst/>
                        </a:rPr>
                        <a:t>10.</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a:effectLst/>
                        </a:rPr>
                        <a:t>Профориентационное</a:t>
                      </a:r>
                      <a:endParaRPr lang="ru-RU" sz="700">
                        <a:effectLst/>
                        <a:latin typeface="Calibri"/>
                        <a:ea typeface="Calibri"/>
                        <a:cs typeface="Times New Roman"/>
                      </a:endParaRPr>
                    </a:p>
                  </a:txBody>
                  <a:tcPr marL="44749" marR="44749" marT="0" marB="0"/>
                </a:tc>
                <a:tc>
                  <a:txBody>
                    <a:bodyPr/>
                    <a:lstStyle/>
                    <a:p>
                      <a:pPr algn="just">
                        <a:lnSpc>
                          <a:spcPct val="115000"/>
                        </a:lnSpc>
                        <a:spcAft>
                          <a:spcPts val="0"/>
                        </a:spcAft>
                      </a:pPr>
                      <a:r>
                        <a:rPr lang="ru-RU" sz="900" dirty="0">
                          <a:effectLst/>
                        </a:rPr>
                        <a:t>«Россия – мои горизонты»</a:t>
                      </a:r>
                      <a:endParaRPr lang="ru-RU" sz="700" dirty="0">
                        <a:effectLst/>
                        <a:latin typeface="Calibri"/>
                        <a:ea typeface="Calibri"/>
                        <a:cs typeface="Times New Roman"/>
                      </a:endParaRPr>
                    </a:p>
                  </a:txBody>
                  <a:tcPr marL="44749" marR="44749" marT="0" marB="0"/>
                </a:tc>
              </a:tr>
            </a:tbl>
          </a:graphicData>
        </a:graphic>
      </p:graphicFrame>
    </p:spTree>
    <p:extLst>
      <p:ext uri="{BB962C8B-B14F-4D97-AF65-F5344CB8AC3E}">
        <p14:creationId xmlns:p14="http://schemas.microsoft.com/office/powerpoint/2010/main" val="17762327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a:t>По разделу «Движение учащихся»:</a:t>
            </a:r>
            <a:br>
              <a:rPr lang="ru-RU" sz="3200" dirty="0"/>
            </a:br>
            <a:r>
              <a:rPr lang="ru-RU" sz="3200" dirty="0"/>
              <a:t>семейное обучение</a:t>
            </a:r>
          </a:p>
        </p:txBody>
      </p:sp>
      <p:sp>
        <p:nvSpPr>
          <p:cNvPr id="3" name="Объект 2"/>
          <p:cNvSpPr>
            <a:spLocks noGrp="1"/>
          </p:cNvSpPr>
          <p:nvPr>
            <p:ph sz="half" idx="1"/>
          </p:nvPr>
        </p:nvSpPr>
        <p:spPr/>
        <p:txBody>
          <a:bodyPr>
            <a:normAutofit fontScale="62500" lnSpcReduction="20000"/>
          </a:bodyPr>
          <a:lstStyle/>
          <a:p>
            <a:r>
              <a:rPr lang="ru-RU" b="1" u="sng" dirty="0"/>
              <a:t>Способ 1. </a:t>
            </a:r>
            <a:endParaRPr lang="ru-RU" b="1" u="sng" dirty="0" smtClean="0"/>
          </a:p>
          <a:p>
            <a:pPr marL="0" indent="0">
              <a:buNone/>
            </a:pPr>
            <a:r>
              <a:rPr lang="ru-RU" dirty="0" smtClean="0"/>
              <a:t>В </a:t>
            </a:r>
            <a:r>
              <a:rPr lang="ru-RU" dirty="0"/>
              <a:t>начале учебного года обучающегося на семейном обучении можно зачислить в прикрепленные, из прикрепленных можно зачислить во все зачисленные в последний день учебы, выставить ему итоговую аттестацию (т.е. проверить освоение программы целиком за учебный год) и перевести на следующий год в Прикрепленные к ОО, если он продолжит обучение по той же форме (семейное обучение). В личной карте ученика в дополнительной информации выбрать форму обучения «семейное». В этом случае он будет отображаться в отчетах, которые учитывают прикрепленных к ОО с формой обучения «семейное». </a:t>
            </a:r>
          </a:p>
        </p:txBody>
      </p:sp>
      <p:sp>
        <p:nvSpPr>
          <p:cNvPr id="4" name="Объект 3"/>
          <p:cNvSpPr>
            <a:spLocks noGrp="1"/>
          </p:cNvSpPr>
          <p:nvPr>
            <p:ph sz="half" idx="2"/>
          </p:nvPr>
        </p:nvSpPr>
        <p:spPr/>
        <p:txBody>
          <a:bodyPr>
            <a:normAutofit fontScale="62500" lnSpcReduction="20000"/>
          </a:bodyPr>
          <a:lstStyle/>
          <a:p>
            <a:r>
              <a:rPr lang="ru-RU" u="sng" dirty="0"/>
              <a:t>Способ 2</a:t>
            </a:r>
            <a:r>
              <a:rPr lang="ru-RU" dirty="0"/>
              <a:t> </a:t>
            </a:r>
            <a:endParaRPr lang="ru-RU" dirty="0" smtClean="0"/>
          </a:p>
          <a:p>
            <a:pPr marL="0" indent="0">
              <a:buNone/>
            </a:pPr>
            <a:r>
              <a:rPr lang="ru-RU" dirty="0" smtClean="0"/>
              <a:t>В </a:t>
            </a:r>
            <a:r>
              <a:rPr lang="ru-RU" dirty="0"/>
              <a:t>этом случае можно только для первой аттестации перевести прикрепленных учеников в зачисленные и проставить им аттестацию, а потом придется выбыть и можно снова зачислить в прикрепленные (и так после каждого триместра), кроме последней аттестации - там можно на следующий год сразу перевести в прикрепленные в следующую параллель не выбывая ребенка. Но чтобы ребёнок отобразился в отчётах, необходимо в личной карте выбирать форму обучения «семейное» или «самообразование».</a:t>
            </a:r>
          </a:p>
        </p:txBody>
      </p:sp>
    </p:spTree>
    <p:extLst>
      <p:ext uri="{BB962C8B-B14F-4D97-AF65-F5344CB8AC3E}">
        <p14:creationId xmlns:p14="http://schemas.microsoft.com/office/powerpoint/2010/main" val="1674095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a:t>По разделу «Движение учащихся»:</a:t>
            </a:r>
            <a:br>
              <a:rPr lang="ru-RU" sz="3200" dirty="0"/>
            </a:br>
            <a:r>
              <a:rPr lang="ru-RU" sz="3200" dirty="0"/>
              <a:t>семейное обучение</a:t>
            </a:r>
          </a:p>
        </p:txBody>
      </p:sp>
      <p:sp>
        <p:nvSpPr>
          <p:cNvPr id="3" name="Объект 2"/>
          <p:cNvSpPr>
            <a:spLocks noGrp="1"/>
          </p:cNvSpPr>
          <p:nvPr>
            <p:ph sz="half" idx="1"/>
          </p:nvPr>
        </p:nvSpPr>
        <p:spPr/>
        <p:txBody>
          <a:bodyPr>
            <a:normAutofit fontScale="62500" lnSpcReduction="20000"/>
          </a:bodyPr>
          <a:lstStyle/>
          <a:p>
            <a:r>
              <a:rPr lang="ru-RU" dirty="0"/>
              <a:t>Пока в системе нет возможности перевести из зачисленных в прикрепленные, можно только из прикрепленных в зачисленные.</a:t>
            </a:r>
          </a:p>
          <a:p>
            <a:r>
              <a:rPr lang="ru-RU" dirty="0"/>
              <a:t>Поэтому в летний период или начале учебного года, когда родители принесут заявление на семейную форму обучения или самообразование, необходимо зачислить ученика приказом (взяв из распределённых из очереди) с подтипом документа «прикреплённые к ОО». </a:t>
            </a:r>
            <a:endParaRPr lang="ru-RU" dirty="0" smtClean="0"/>
          </a:p>
          <a:p>
            <a:r>
              <a:rPr lang="ru-RU" dirty="0" smtClean="0"/>
              <a:t>В </a:t>
            </a:r>
            <a:r>
              <a:rPr lang="ru-RU" dirty="0"/>
              <a:t>личной карте ученика в разделе «дополнительная информация» поставить форму обучения «семейное».</a:t>
            </a:r>
          </a:p>
          <a:p>
            <a:endParaRPr lang="ru-RU" dirty="0"/>
          </a:p>
        </p:txBody>
      </p:sp>
      <p:pic>
        <p:nvPicPr>
          <p:cNvPr id="11266"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788024" y="1628800"/>
            <a:ext cx="3310415" cy="1877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4351" y="4149080"/>
            <a:ext cx="3888292" cy="1865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71431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3200" dirty="0" smtClean="0"/>
              <a:t>По переходу на НУГ в АИС СГО</a:t>
            </a:r>
            <a:endParaRPr lang="ru-RU" sz="3200" dirty="0"/>
          </a:p>
        </p:txBody>
      </p:sp>
      <p:sp>
        <p:nvSpPr>
          <p:cNvPr id="7" name="Объект 6"/>
          <p:cNvSpPr>
            <a:spLocks noGrp="1"/>
          </p:cNvSpPr>
          <p:nvPr>
            <p:ph idx="1"/>
          </p:nvPr>
        </p:nvSpPr>
        <p:spPr/>
        <p:txBody>
          <a:bodyPr/>
          <a:lstStyle/>
          <a:p>
            <a:r>
              <a:rPr lang="ru-RU" dirty="0" smtClean="0"/>
              <a:t>Согласно отчёту «Состояние перехода на следующий учебный год» из 397 школ Ульяновской области 303 перешли на НУГ, </a:t>
            </a:r>
          </a:p>
          <a:p>
            <a:endParaRPr lang="ru-RU" dirty="0"/>
          </a:p>
          <a:p>
            <a:endParaRPr lang="ru-RU" dirty="0" smtClean="0"/>
          </a:p>
          <a:p>
            <a:endParaRPr lang="ru-RU" dirty="0"/>
          </a:p>
          <a:p>
            <a:pPr marL="0" indent="0">
              <a:buNone/>
            </a:pPr>
            <a:endParaRPr lang="ru-RU" dirty="0" smtClean="0"/>
          </a:p>
        </p:txBody>
      </p:sp>
      <p:pic>
        <p:nvPicPr>
          <p:cNvPr id="1229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3140968"/>
            <a:ext cx="6984776"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312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Способы подачи заявления</a:t>
            </a:r>
            <a:endParaRPr lang="ru-RU" dirty="0"/>
          </a:p>
        </p:txBody>
      </p:sp>
      <p:sp>
        <p:nvSpPr>
          <p:cNvPr id="3" name="Объект 2"/>
          <p:cNvSpPr>
            <a:spLocks noGrp="1"/>
          </p:cNvSpPr>
          <p:nvPr>
            <p:ph idx="1"/>
          </p:nvPr>
        </p:nvSpPr>
        <p:spPr/>
        <p:txBody>
          <a:bodyPr>
            <a:normAutofit fontScale="92500" lnSpcReduction="10000"/>
          </a:bodyPr>
          <a:lstStyle/>
          <a:p>
            <a:r>
              <a:rPr lang="ru-RU" dirty="0"/>
              <a:t>в электронной форме посредством </a:t>
            </a:r>
            <a:r>
              <a:rPr lang="ru-RU" dirty="0" smtClean="0"/>
              <a:t>ЕПГУ; (в ред. Приказа </a:t>
            </a:r>
            <a:r>
              <a:rPr lang="ru-RU" dirty="0" err="1" smtClean="0"/>
              <a:t>Минпросвещения</a:t>
            </a:r>
            <a:r>
              <a:rPr lang="ru-RU" dirty="0" smtClean="0"/>
              <a:t> РФ от 23.01.2023 N 47)</a:t>
            </a:r>
          </a:p>
          <a:p>
            <a:r>
              <a:rPr lang="ru-RU" dirty="0" smtClean="0"/>
              <a:t>через </a:t>
            </a:r>
            <a:r>
              <a:rPr lang="ru-RU" dirty="0"/>
              <a:t>операторов почтовой связи общего пользования заказным письмом с уведомлением о вручении; (в ред. Приказа </a:t>
            </a:r>
            <a:r>
              <a:rPr lang="ru-RU" dirty="0" err="1"/>
              <a:t>Минпросвещения</a:t>
            </a:r>
            <a:r>
              <a:rPr lang="ru-RU" dirty="0"/>
              <a:t> РФ от 23.01.2023 N 47)</a:t>
            </a:r>
          </a:p>
          <a:p>
            <a:r>
              <a:rPr lang="ru-RU" dirty="0"/>
              <a:t>лично в общеобразовательную </a:t>
            </a:r>
            <a:r>
              <a:rPr lang="ru-RU" dirty="0" smtClean="0"/>
              <a:t>организацию </a:t>
            </a:r>
            <a:r>
              <a:rPr lang="ru-RU" dirty="0"/>
              <a:t>(в ред. Приказа </a:t>
            </a:r>
            <a:r>
              <a:rPr lang="ru-RU" dirty="0" err="1"/>
              <a:t>Минпросвещения</a:t>
            </a:r>
            <a:r>
              <a:rPr lang="ru-RU" dirty="0"/>
              <a:t> РФ от 23.01.2023 N 47)</a:t>
            </a:r>
          </a:p>
          <a:p>
            <a:endParaRPr lang="ru-RU" dirty="0"/>
          </a:p>
        </p:txBody>
      </p:sp>
    </p:spTree>
    <p:extLst>
      <p:ext uri="{BB962C8B-B14F-4D97-AF65-F5344CB8AC3E}">
        <p14:creationId xmlns:p14="http://schemas.microsoft.com/office/powerpoint/2010/main" val="31495372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3200" dirty="0" smtClean="0"/>
              <a:t>По переходу на НУГ в АИС СГО</a:t>
            </a:r>
            <a:endParaRPr lang="ru-RU" sz="3200" dirty="0"/>
          </a:p>
        </p:txBody>
      </p:sp>
      <p:sp>
        <p:nvSpPr>
          <p:cNvPr id="7" name="Объект 6"/>
          <p:cNvSpPr>
            <a:spLocks noGrp="1"/>
          </p:cNvSpPr>
          <p:nvPr>
            <p:ph idx="1"/>
          </p:nvPr>
        </p:nvSpPr>
        <p:spPr>
          <a:xfrm>
            <a:off x="457200" y="1268760"/>
            <a:ext cx="8229600" cy="5328592"/>
          </a:xfrm>
        </p:spPr>
        <p:txBody>
          <a:bodyPr/>
          <a:lstStyle/>
          <a:p>
            <a:r>
              <a:rPr lang="ru-RU" dirty="0" smtClean="0"/>
              <a:t>89 (22%) на новый учебный год не перешли</a:t>
            </a:r>
          </a:p>
          <a:p>
            <a:endParaRPr lang="ru-RU" dirty="0"/>
          </a:p>
          <a:p>
            <a:endParaRPr lang="ru-RU" dirty="0" smtClean="0"/>
          </a:p>
          <a:p>
            <a:endParaRPr lang="ru-RU" dirty="0"/>
          </a:p>
          <a:p>
            <a:pPr marL="0" indent="0">
              <a:buNone/>
            </a:pPr>
            <a:endParaRPr lang="ru-RU" dirty="0" smtClean="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988840"/>
            <a:ext cx="2284487" cy="451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1988840"/>
            <a:ext cx="2116525" cy="451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1988840"/>
            <a:ext cx="2044721" cy="451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39715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3200" dirty="0" smtClean="0"/>
              <a:t>По переходу на НУГ в АИС СГО</a:t>
            </a:r>
            <a:endParaRPr lang="ru-RU" sz="3200" dirty="0"/>
          </a:p>
        </p:txBody>
      </p:sp>
      <p:sp>
        <p:nvSpPr>
          <p:cNvPr id="7" name="Объект 6"/>
          <p:cNvSpPr>
            <a:spLocks noGrp="1"/>
          </p:cNvSpPr>
          <p:nvPr>
            <p:ph idx="1"/>
          </p:nvPr>
        </p:nvSpPr>
        <p:spPr>
          <a:xfrm>
            <a:off x="457200" y="1268760"/>
            <a:ext cx="8229600" cy="5328592"/>
          </a:xfrm>
        </p:spPr>
        <p:txBody>
          <a:bodyPr/>
          <a:lstStyle/>
          <a:p>
            <a:r>
              <a:rPr lang="ru-RU" dirty="0" smtClean="0"/>
              <a:t>89 (22%) на новый учебный год не перешли</a:t>
            </a:r>
          </a:p>
          <a:p>
            <a:endParaRPr lang="ru-RU" dirty="0"/>
          </a:p>
          <a:p>
            <a:endParaRPr lang="ru-RU" dirty="0" smtClean="0"/>
          </a:p>
          <a:p>
            <a:endParaRPr lang="ru-RU" dirty="0"/>
          </a:p>
          <a:p>
            <a:pPr marL="0" indent="0">
              <a:buNone/>
            </a:pPr>
            <a:endParaRPr lang="ru-RU" dirty="0" smtClean="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085975"/>
            <a:ext cx="3181350"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17884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3200" dirty="0" smtClean="0"/>
              <a:t>По учащимся, </a:t>
            </a:r>
            <a:br>
              <a:rPr lang="ru-RU" sz="3200" dirty="0" smtClean="0"/>
            </a:br>
            <a:r>
              <a:rPr lang="ru-RU" sz="3200" dirty="0" smtClean="0"/>
              <a:t>находящимся на лечении или реабилитации</a:t>
            </a:r>
            <a:endParaRPr lang="ru-RU" sz="3200" dirty="0"/>
          </a:p>
        </p:txBody>
      </p:sp>
      <p:sp>
        <p:nvSpPr>
          <p:cNvPr id="7" name="Объект 6"/>
          <p:cNvSpPr>
            <a:spLocks noGrp="1"/>
          </p:cNvSpPr>
          <p:nvPr>
            <p:ph idx="1"/>
          </p:nvPr>
        </p:nvSpPr>
        <p:spPr>
          <a:xfrm>
            <a:off x="457200" y="1484784"/>
            <a:ext cx="8229600" cy="5184576"/>
          </a:xfrm>
        </p:spPr>
        <p:txBody>
          <a:bodyPr>
            <a:normAutofit fontScale="47500" lnSpcReduction="20000"/>
          </a:bodyPr>
          <a:lstStyle/>
          <a:p>
            <a:r>
              <a:rPr lang="ru-RU" sz="3800" dirty="0"/>
              <a:t>В данной ситуации нужно действовать на основании предписаний локального акта Вашей школы по ведению электронного </a:t>
            </a:r>
            <a:r>
              <a:rPr lang="ru-RU" sz="3800" dirty="0" smtClean="0"/>
              <a:t>журнала, в котором обязательно должны быть отмечены ученики, находящиеся на лечении или реабилитации в лечебных или реабилитационных заведениях, но не выбывающих из организации, где проходят основное обучение.</a:t>
            </a:r>
          </a:p>
          <a:p>
            <a:r>
              <a:rPr lang="ru-RU" sz="3800" dirty="0" smtClean="0"/>
              <a:t>Если ученик по причине болезни или реабилитации находится в течение длительного времени в больнице, санатории, реабилитационном центре, в ГИС СГО приказ о выбытии не составляется, ученику выставляется «Н», «Б» (в зависимости от характера отсутствия). </a:t>
            </a:r>
          </a:p>
          <a:p>
            <a:r>
              <a:rPr lang="ru-RU" sz="3800" dirty="0"/>
              <a:t>П</a:t>
            </a:r>
            <a:r>
              <a:rPr lang="ru-RU" sz="3800" dirty="0" smtClean="0"/>
              <a:t>осле </a:t>
            </a:r>
            <a:r>
              <a:rPr lang="ru-RU" sz="3800" dirty="0"/>
              <a:t>прибытия </a:t>
            </a:r>
            <a:r>
              <a:rPr lang="ru-RU" sz="3800" dirty="0" smtClean="0"/>
              <a:t>ребёнок может принести отметки, которые выставляют в </a:t>
            </a:r>
            <a:r>
              <a:rPr lang="ru-RU" sz="3800" dirty="0"/>
              <a:t>электронный журнал рядом с отметкой об отсутствии (н) на основании приказа по школе с указанием причины длительного отсутствия ученика. </a:t>
            </a:r>
            <a:endParaRPr lang="ru-RU" sz="3800" dirty="0" smtClean="0"/>
          </a:p>
          <a:p>
            <a:r>
              <a:rPr lang="ru-RU" sz="3800" dirty="0" smtClean="0"/>
              <a:t>Система </a:t>
            </a:r>
            <a:r>
              <a:rPr lang="ru-RU" sz="3800" dirty="0"/>
              <a:t>позволяет это сделать, в этом случае, оценки, привезённые учеником после длительного отсутствия, учитываются при расчёте итоговой оценки. </a:t>
            </a:r>
            <a:endParaRPr lang="ru-RU" sz="3800" dirty="0" smtClean="0"/>
          </a:p>
          <a:p>
            <a:r>
              <a:rPr lang="ru-RU" sz="3800" dirty="0" smtClean="0"/>
              <a:t>И </a:t>
            </a:r>
            <a:r>
              <a:rPr lang="ru-RU" sz="3800" dirty="0"/>
              <a:t>в то же время, на указанный период, с педагога-предметника снимается ответственность за жизнь и здоровье ребёнка в связи с его отсутствием на уроке</a:t>
            </a:r>
            <a:r>
              <a:rPr lang="ru-RU" sz="3800" dirty="0" smtClean="0"/>
              <a:t>.</a:t>
            </a:r>
          </a:p>
          <a:p>
            <a:r>
              <a:rPr lang="ru-RU" sz="3800" dirty="0"/>
              <a:t>Если же </a:t>
            </a:r>
            <a:r>
              <a:rPr lang="ru-RU" sz="3800" dirty="0" smtClean="0"/>
              <a:t>Вы </a:t>
            </a:r>
            <a:r>
              <a:rPr lang="ru-RU" sz="3800" dirty="0"/>
              <a:t>выбываете </a:t>
            </a:r>
            <a:r>
              <a:rPr lang="ru-RU" sz="3800" dirty="0" smtClean="0"/>
              <a:t>ребёнка (по определённой причине), </a:t>
            </a:r>
            <a:r>
              <a:rPr lang="ru-RU" sz="3800" dirty="0"/>
              <a:t>то, привезённые оценки можно выставить в первый учебный день по предмету, добавив нужное количество заданий. Все они будут учитываться при подсчёте средней оценки за учебный период. </a:t>
            </a:r>
          </a:p>
          <a:p>
            <a:endParaRPr lang="ru-RU" dirty="0"/>
          </a:p>
          <a:p>
            <a:endParaRPr lang="ru-RU" dirty="0" smtClean="0"/>
          </a:p>
        </p:txBody>
      </p:sp>
    </p:spTree>
    <p:extLst>
      <p:ext uri="{BB962C8B-B14F-4D97-AF65-F5344CB8AC3E}">
        <p14:creationId xmlns:p14="http://schemas.microsoft.com/office/powerpoint/2010/main" val="20420715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3200" dirty="0"/>
              <a:t>Куда обращаться  по возникающим вопросам:</a:t>
            </a:r>
          </a:p>
        </p:txBody>
      </p:sp>
      <p:sp>
        <p:nvSpPr>
          <p:cNvPr id="7" name="Объект 6"/>
          <p:cNvSpPr>
            <a:spLocks noGrp="1"/>
          </p:cNvSpPr>
          <p:nvPr>
            <p:ph idx="1"/>
          </p:nvPr>
        </p:nvSpPr>
        <p:spPr>
          <a:xfrm>
            <a:off x="457200" y="1484784"/>
            <a:ext cx="8229600" cy="5184576"/>
          </a:xfrm>
        </p:spPr>
        <p:txBody>
          <a:bodyPr>
            <a:normAutofit fontScale="85000" lnSpcReduction="10000"/>
          </a:bodyPr>
          <a:lstStyle/>
          <a:p>
            <a:r>
              <a:rPr lang="ru-RU" dirty="0"/>
              <a:t>ОГАУ «Институт развития образования» - отдел информатизации, технической политики и информационной безопасности-</a:t>
            </a:r>
          </a:p>
          <a:p>
            <a:r>
              <a:rPr lang="ru-RU" dirty="0"/>
              <a:t>по вопросам работы </a:t>
            </a:r>
            <a:r>
              <a:rPr lang="ru-RU" dirty="0" err="1"/>
              <a:t>ViPNet</a:t>
            </a:r>
            <a:r>
              <a:rPr lang="ru-RU" dirty="0"/>
              <a:t> – Кузнецова Ксения Александровна, начальник отдела, 8(8422)21-42-63</a:t>
            </a:r>
          </a:p>
          <a:p>
            <a:r>
              <a:rPr lang="ru-RU" dirty="0"/>
              <a:t>по вопросам дошкольного образования и приёмной кампании в 1-й класс – Голикова Виктория Викторовна, гл. специалист, 8(8422)21-42-47, эл. почта: v.voronina@cit73.ru</a:t>
            </a:r>
          </a:p>
          <a:p>
            <a:r>
              <a:rPr lang="ru-RU" dirty="0"/>
              <a:t>по вопросам  общеобразовательной организации - Аристова Татьяна Витальевна, </a:t>
            </a:r>
            <a:r>
              <a:rPr lang="ru-RU" dirty="0" err="1"/>
              <a:t>гл.специалист</a:t>
            </a:r>
            <a:r>
              <a:rPr lang="ru-RU" dirty="0"/>
              <a:t>, 8(8422)21-42-58, эл. почта: t.aristova@cit73.ru</a:t>
            </a:r>
          </a:p>
          <a:p>
            <a:endParaRPr lang="ru-RU" dirty="0"/>
          </a:p>
          <a:p>
            <a:endParaRPr lang="ru-RU" dirty="0" smtClean="0"/>
          </a:p>
        </p:txBody>
      </p:sp>
    </p:spTree>
    <p:extLst>
      <p:ext uri="{BB962C8B-B14F-4D97-AF65-F5344CB8AC3E}">
        <p14:creationId xmlns:p14="http://schemas.microsoft.com/office/powerpoint/2010/main" val="28495623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562074"/>
          </a:xfrm>
        </p:spPr>
        <p:txBody>
          <a:bodyPr>
            <a:normAutofit fontScale="90000"/>
          </a:bodyPr>
          <a:lstStyle/>
          <a:p>
            <a:r>
              <a:rPr lang="ru-RU" sz="3200" dirty="0" smtClean="0"/>
              <a:t>Спасибо за внимание!</a:t>
            </a:r>
            <a:endParaRPr lang="ru-RU" sz="3200" dirty="0"/>
          </a:p>
        </p:txBody>
      </p:sp>
      <p:sp>
        <p:nvSpPr>
          <p:cNvPr id="7" name="Объект 6"/>
          <p:cNvSpPr>
            <a:spLocks noGrp="1"/>
          </p:cNvSpPr>
          <p:nvPr>
            <p:ph idx="1"/>
          </p:nvPr>
        </p:nvSpPr>
        <p:spPr>
          <a:xfrm>
            <a:off x="457200" y="1484784"/>
            <a:ext cx="8229600" cy="5184576"/>
          </a:xfrm>
        </p:spPr>
        <p:txBody>
          <a:bodyPr>
            <a:normAutofit/>
          </a:bodyPr>
          <a:lstStyle/>
          <a:p>
            <a:endParaRPr lang="ru-RU" dirty="0"/>
          </a:p>
          <a:p>
            <a:endParaRPr lang="ru-RU" dirty="0" smtClean="0"/>
          </a:p>
        </p:txBody>
      </p:sp>
      <p:pic>
        <p:nvPicPr>
          <p:cNvPr id="4" name="Рисунок 3" descr="https://avatars.mds.yandex.net/i?id=0725193a16a98e743e80dd17de833f350ee428aa-10577272-images-thumbs&amp;n=13"/>
          <p:cNvPicPr/>
          <p:nvPr/>
        </p:nvPicPr>
        <p:blipFill>
          <a:blip r:embed="rId2">
            <a:extLst>
              <a:ext uri="{28A0092B-C50C-407E-A947-70E740481C1C}">
                <a14:useLocalDpi xmlns:a14="http://schemas.microsoft.com/office/drawing/2010/main" val="0"/>
              </a:ext>
            </a:extLst>
          </a:blip>
          <a:srcRect/>
          <a:stretch>
            <a:fillRect/>
          </a:stretch>
        </p:blipFill>
        <p:spPr bwMode="auto">
          <a:xfrm>
            <a:off x="683568" y="1124744"/>
            <a:ext cx="7344816" cy="5616624"/>
          </a:xfrm>
          <a:prstGeom prst="rect">
            <a:avLst/>
          </a:prstGeom>
          <a:noFill/>
          <a:ln>
            <a:noFill/>
          </a:ln>
        </p:spPr>
      </p:pic>
    </p:spTree>
    <p:extLst>
      <p:ext uri="{BB962C8B-B14F-4D97-AF65-F5344CB8AC3E}">
        <p14:creationId xmlns:p14="http://schemas.microsoft.com/office/powerpoint/2010/main" val="2628360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Кто может подать заявление</a:t>
            </a:r>
            <a:endParaRPr lang="ru-RU" dirty="0"/>
          </a:p>
        </p:txBody>
      </p:sp>
      <p:sp>
        <p:nvSpPr>
          <p:cNvPr id="3" name="Объект 2"/>
          <p:cNvSpPr>
            <a:spLocks noGrp="1"/>
          </p:cNvSpPr>
          <p:nvPr>
            <p:ph idx="1"/>
          </p:nvPr>
        </p:nvSpPr>
        <p:spPr/>
        <p:txBody>
          <a:bodyPr>
            <a:normAutofit/>
          </a:bodyPr>
          <a:lstStyle/>
          <a:p>
            <a:r>
              <a:rPr lang="ru-RU" dirty="0" smtClean="0"/>
              <a:t>Сами выпускники </a:t>
            </a:r>
            <a:r>
              <a:rPr lang="ru-RU" dirty="0"/>
              <a:t>9 </a:t>
            </a:r>
            <a:r>
              <a:rPr lang="ru-RU" dirty="0" smtClean="0"/>
              <a:t>классов по </a:t>
            </a:r>
            <a:r>
              <a:rPr lang="ru-RU" dirty="0"/>
              <a:t>своей инициативе при условии достижения ими 14 лет;</a:t>
            </a:r>
          </a:p>
          <a:p>
            <a:endParaRPr lang="ru-RU" dirty="0"/>
          </a:p>
          <a:p>
            <a:r>
              <a:rPr lang="ru-RU" dirty="0" smtClean="0"/>
              <a:t>Родители (законные </a:t>
            </a:r>
            <a:r>
              <a:rPr lang="ru-RU" dirty="0"/>
              <a:t>представители) </a:t>
            </a:r>
            <a:r>
              <a:rPr lang="ru-RU" dirty="0" smtClean="0"/>
              <a:t>выпускников 9 классов, </a:t>
            </a:r>
            <a:r>
              <a:rPr lang="ru-RU" dirty="0"/>
              <a:t>не </a:t>
            </a:r>
            <a:r>
              <a:rPr lang="ru-RU" dirty="0" smtClean="0"/>
              <a:t>достигших </a:t>
            </a:r>
            <a:r>
              <a:rPr lang="ru-RU" dirty="0"/>
              <a:t>14 </a:t>
            </a:r>
            <a:r>
              <a:rPr lang="ru-RU" dirty="0" smtClean="0"/>
              <a:t>лет</a:t>
            </a:r>
            <a:endParaRPr lang="ru-RU" dirty="0"/>
          </a:p>
        </p:txBody>
      </p:sp>
    </p:spTree>
    <p:extLst>
      <p:ext uri="{BB962C8B-B14F-4D97-AF65-F5344CB8AC3E}">
        <p14:creationId xmlns:p14="http://schemas.microsoft.com/office/powerpoint/2010/main" val="2245364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Документы при личном обращении</a:t>
            </a:r>
            <a:endParaRPr lang="ru-RU" dirty="0"/>
          </a:p>
        </p:txBody>
      </p:sp>
      <p:sp>
        <p:nvSpPr>
          <p:cNvPr id="3" name="Объект 2"/>
          <p:cNvSpPr>
            <a:spLocks noGrp="1"/>
          </p:cNvSpPr>
          <p:nvPr>
            <p:ph idx="1"/>
          </p:nvPr>
        </p:nvSpPr>
        <p:spPr/>
        <p:txBody>
          <a:bodyPr>
            <a:normAutofit lnSpcReduction="10000"/>
          </a:bodyPr>
          <a:lstStyle/>
          <a:p>
            <a:pPr marL="0" indent="0" algn="ctr">
              <a:buNone/>
            </a:pPr>
            <a:r>
              <a:rPr lang="ru-RU" dirty="0"/>
              <a:t>с</a:t>
            </a:r>
            <a:r>
              <a:rPr lang="ru-RU" dirty="0" smtClean="0"/>
              <a:t>ами </a:t>
            </a:r>
            <a:r>
              <a:rPr lang="ru-RU" b="1" dirty="0" smtClean="0"/>
              <a:t>выпускники 9 классов </a:t>
            </a:r>
            <a:r>
              <a:rPr lang="ru-RU" dirty="0" smtClean="0"/>
              <a:t>при </a:t>
            </a:r>
            <a:r>
              <a:rPr lang="ru-RU" b="1" dirty="0"/>
              <a:t>личном обращении </a:t>
            </a:r>
            <a:r>
              <a:rPr lang="ru-RU" dirty="0"/>
              <a:t>для зачисления в общеобразовательную организацию </a:t>
            </a:r>
            <a:r>
              <a:rPr lang="ru-RU" dirty="0" smtClean="0"/>
              <a:t>должны приложить </a:t>
            </a:r>
            <a:r>
              <a:rPr lang="ru-RU" dirty="0"/>
              <a:t>к заявлению следующие документы:</a:t>
            </a:r>
          </a:p>
          <a:p>
            <a:r>
              <a:rPr lang="ru-RU" dirty="0"/>
              <a:t>- копию документа, удостоверяющего личность поступающего (паспорт);</a:t>
            </a:r>
          </a:p>
          <a:p>
            <a:r>
              <a:rPr lang="ru-RU" dirty="0"/>
              <a:t>- аттестат об основном общем образовании;</a:t>
            </a:r>
          </a:p>
          <a:p>
            <a:endParaRPr lang="ru-RU" dirty="0"/>
          </a:p>
        </p:txBody>
      </p:sp>
    </p:spTree>
    <p:extLst>
      <p:ext uri="{BB962C8B-B14F-4D97-AF65-F5344CB8AC3E}">
        <p14:creationId xmlns:p14="http://schemas.microsoft.com/office/powerpoint/2010/main" val="3079527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Документы при личном обращении</a:t>
            </a:r>
            <a:endParaRPr lang="ru-RU" dirty="0"/>
          </a:p>
        </p:txBody>
      </p:sp>
      <p:sp>
        <p:nvSpPr>
          <p:cNvPr id="3" name="Объект 2"/>
          <p:cNvSpPr>
            <a:spLocks noGrp="1"/>
          </p:cNvSpPr>
          <p:nvPr>
            <p:ph idx="1"/>
          </p:nvPr>
        </p:nvSpPr>
        <p:spPr/>
        <p:txBody>
          <a:bodyPr>
            <a:normAutofit fontScale="85000" lnSpcReduction="20000"/>
          </a:bodyPr>
          <a:lstStyle/>
          <a:p>
            <a:pPr marL="0" indent="0" algn="ctr">
              <a:buNone/>
            </a:pPr>
            <a:r>
              <a:rPr lang="ru-RU" b="1" dirty="0" smtClean="0"/>
              <a:t>родители </a:t>
            </a:r>
            <a:r>
              <a:rPr lang="ru-RU" b="1" dirty="0"/>
              <a:t>(</a:t>
            </a:r>
            <a:r>
              <a:rPr lang="ru-RU" b="1" dirty="0" smtClean="0"/>
              <a:t>законные представители) </a:t>
            </a:r>
            <a:r>
              <a:rPr lang="ru-RU" dirty="0" smtClean="0"/>
              <a:t>к заявлению должны приложить</a:t>
            </a:r>
            <a:r>
              <a:rPr lang="ru-RU" b="1" dirty="0" smtClean="0"/>
              <a:t>: </a:t>
            </a:r>
            <a:endParaRPr lang="ru-RU" b="1" dirty="0"/>
          </a:p>
          <a:p>
            <a:pPr marL="0" indent="0" algn="just">
              <a:buNone/>
            </a:pPr>
            <a:r>
              <a:rPr lang="ru-RU" dirty="0"/>
              <a:t>- копию документа, удостоверяющего личность родителя (законного представителя) поступающего;</a:t>
            </a:r>
          </a:p>
          <a:p>
            <a:pPr marL="0" indent="0" algn="just">
              <a:buNone/>
            </a:pPr>
            <a:r>
              <a:rPr lang="ru-RU" dirty="0"/>
              <a:t>- копию свидетельства о рождении поступающего или документа, подтверждающего родство заявителя;</a:t>
            </a:r>
          </a:p>
          <a:p>
            <a:pPr marL="0" indent="0" algn="just">
              <a:buNone/>
            </a:pPr>
            <a:r>
              <a:rPr lang="ru-RU" dirty="0"/>
              <a:t>- - аттестат об основном общем образовании поступающего;</a:t>
            </a:r>
          </a:p>
          <a:p>
            <a:pPr marL="0" indent="0" algn="just">
              <a:buNone/>
            </a:pPr>
            <a:r>
              <a:rPr lang="ru-RU" dirty="0"/>
              <a:t>- копию документа, подтверждающего установление опеки или попечительства (при необходимости);</a:t>
            </a:r>
          </a:p>
          <a:p>
            <a:pPr marL="0" indent="0" algn="just">
              <a:buNone/>
            </a:pPr>
            <a:r>
              <a:rPr lang="ru-RU" dirty="0"/>
              <a:t>- копию заключения психолого-медико-педагогической комиссии (при наличии).</a:t>
            </a:r>
          </a:p>
          <a:p>
            <a:endParaRPr lang="ru-RU" dirty="0"/>
          </a:p>
        </p:txBody>
      </p:sp>
    </p:spTree>
    <p:extLst>
      <p:ext uri="{BB962C8B-B14F-4D97-AF65-F5344CB8AC3E}">
        <p14:creationId xmlns:p14="http://schemas.microsoft.com/office/powerpoint/2010/main" val="3435208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Если заявление регистрируется через ЕПГУ,</a:t>
            </a:r>
            <a:endParaRPr lang="ru-RU" dirty="0"/>
          </a:p>
        </p:txBody>
      </p:sp>
      <p:sp>
        <p:nvSpPr>
          <p:cNvPr id="3" name="Объект 2"/>
          <p:cNvSpPr>
            <a:spLocks noGrp="1"/>
          </p:cNvSpPr>
          <p:nvPr>
            <p:ph idx="1"/>
          </p:nvPr>
        </p:nvSpPr>
        <p:spPr/>
        <p:txBody>
          <a:bodyPr>
            <a:normAutofit fontScale="92500" lnSpcReduction="20000"/>
          </a:bodyPr>
          <a:lstStyle/>
          <a:p>
            <a:pPr marL="0" indent="0" algn="just">
              <a:buNone/>
            </a:pPr>
            <a:r>
              <a:rPr lang="ru-RU" dirty="0"/>
              <a:t>приносить документы в образовательную организацию </a:t>
            </a:r>
            <a:r>
              <a:rPr lang="ru-RU" b="1" dirty="0"/>
              <a:t>не </a:t>
            </a:r>
            <a:r>
              <a:rPr lang="ru-RU" b="1" dirty="0" smtClean="0"/>
              <a:t>нужно!!!</a:t>
            </a:r>
            <a:r>
              <a:rPr lang="ru-RU" dirty="0" smtClean="0"/>
              <a:t>, </a:t>
            </a:r>
            <a:r>
              <a:rPr lang="ru-RU" dirty="0"/>
              <a:t>только в случае подтверждения особых условий (заключение психолого-медико-педагогической комиссии</a:t>
            </a:r>
            <a:r>
              <a:rPr lang="ru-RU" dirty="0" smtClean="0"/>
              <a:t>).</a:t>
            </a:r>
          </a:p>
          <a:p>
            <a:pPr marL="0" indent="0" algn="just">
              <a:buNone/>
            </a:pPr>
            <a:endParaRPr lang="ru-RU" dirty="0" smtClean="0"/>
          </a:p>
          <a:p>
            <a:pPr marL="0" indent="0" algn="just">
              <a:buNone/>
            </a:pPr>
            <a:r>
              <a:rPr lang="ru-RU" dirty="0" smtClean="0"/>
              <a:t>Но!!! документы будущий десятиклассник или родитель (законный представитель) обязан предоставить школе после принятия решения о зачислении ученика в 10 класс для формирования личного дела (согласно локальному акту организации)</a:t>
            </a:r>
            <a:endParaRPr lang="ru-RU" dirty="0"/>
          </a:p>
        </p:txBody>
      </p:sp>
    </p:spTree>
    <p:extLst>
      <p:ext uri="{BB962C8B-B14F-4D97-AF65-F5344CB8AC3E}">
        <p14:creationId xmlns:p14="http://schemas.microsoft.com/office/powerpoint/2010/main" val="1925051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Черновик заявления при  регистрации через ЕПГУ</a:t>
            </a:r>
            <a:endParaRPr lang="ru-RU" dirty="0"/>
          </a:p>
        </p:txBody>
      </p:sp>
      <p:sp>
        <p:nvSpPr>
          <p:cNvPr id="3" name="Объект 2"/>
          <p:cNvSpPr>
            <a:spLocks noGrp="1"/>
          </p:cNvSpPr>
          <p:nvPr>
            <p:ph idx="1"/>
          </p:nvPr>
        </p:nvSpPr>
        <p:spPr/>
        <p:txBody>
          <a:bodyPr>
            <a:normAutofit/>
          </a:bodyPr>
          <a:lstStyle/>
          <a:p>
            <a:pPr marL="0" indent="0" algn="just">
              <a:buNone/>
            </a:pPr>
            <a:r>
              <a:rPr lang="ru-RU" dirty="0" smtClean="0"/>
              <a:t>На Портале </a:t>
            </a:r>
            <a:r>
              <a:rPr lang="ru-RU" dirty="0" err="1" smtClean="0"/>
              <a:t>госуслуг</a:t>
            </a:r>
            <a:r>
              <a:rPr lang="ru-RU" dirty="0"/>
              <a:t> </a:t>
            </a:r>
            <a:r>
              <a:rPr lang="ru-RU" dirty="0" smtClean="0"/>
              <a:t>имеется возможность </a:t>
            </a:r>
            <a:r>
              <a:rPr lang="ru-RU" dirty="0"/>
              <a:t>создания черновика заявления </a:t>
            </a:r>
            <a:r>
              <a:rPr lang="ru-RU" dirty="0" smtClean="0"/>
              <a:t>сразу </a:t>
            </a:r>
            <a:r>
              <a:rPr lang="ru-RU" dirty="0"/>
              <a:t>после сдачи выпускником основного государственного экзамена, и дальнейшей его отправки </a:t>
            </a:r>
            <a:r>
              <a:rPr lang="ru-RU" b="1" dirty="0"/>
              <a:t>после получения аттестата</a:t>
            </a:r>
            <a:r>
              <a:rPr lang="ru-RU" dirty="0"/>
              <a:t>.</a:t>
            </a:r>
          </a:p>
        </p:txBody>
      </p:sp>
    </p:spTree>
    <p:extLst>
      <p:ext uri="{BB962C8B-B14F-4D97-AF65-F5344CB8AC3E}">
        <p14:creationId xmlns:p14="http://schemas.microsoft.com/office/powerpoint/2010/main" val="152348076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2517</TotalTime>
  <Words>3240</Words>
  <Application>Microsoft Office PowerPoint</Application>
  <PresentationFormat>Экран (4:3)</PresentationFormat>
  <Paragraphs>357</Paragraphs>
  <Slides>44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Тема Office</vt:lpstr>
      <vt:lpstr>Приёмная кампания записи в 10 класс в общеобразовательных организациях Ульяновской области на 2024/2025 учебный год</vt:lpstr>
      <vt:lpstr>Нормативные документы</vt:lpstr>
      <vt:lpstr>Сроки начала и окончания приёмной кампании</vt:lpstr>
      <vt:lpstr>Способы подачи заявления</vt:lpstr>
      <vt:lpstr>Кто может подать заявление</vt:lpstr>
      <vt:lpstr>Документы при личном обращении</vt:lpstr>
      <vt:lpstr>Документы при личном обращении</vt:lpstr>
      <vt:lpstr>Если заявление регистрируется через ЕПГУ,</vt:lpstr>
      <vt:lpstr>Черновик заявления при  регистрации через ЕПГУ</vt:lpstr>
      <vt:lpstr>О правилах приёма в 10 класс</vt:lpstr>
      <vt:lpstr>Причины отказа приёма в 10 класс</vt:lpstr>
      <vt:lpstr>Сроки предоставления услуги приёма в школу</vt:lpstr>
      <vt:lpstr>Задействованные государственные информационные системы. Что нужно сделать</vt:lpstr>
      <vt:lpstr>Задействованные государственные информационные системы. Что нужно сделать</vt:lpstr>
      <vt:lpstr>Задействованные государственные информационные системы. Что нужно сделать</vt:lpstr>
      <vt:lpstr>Задействованные государственные информационные системы. Что нужно сделать</vt:lpstr>
      <vt:lpstr>Задействованные государственные информационные системы. Что нужно сделать</vt:lpstr>
      <vt:lpstr>Работа с заявлениями в ГИС «Е-Услуги»</vt:lpstr>
      <vt:lpstr>Работа с заявлениями в ГИС «Е-Услуги»</vt:lpstr>
      <vt:lpstr>Работа с заявлениями в ГИС «Сетевой город. Образование»</vt:lpstr>
      <vt:lpstr>Работа с заявлениями в ГИС «Сетевой город. Образование»</vt:lpstr>
      <vt:lpstr>Как отслеживать поступившие заявления</vt:lpstr>
      <vt:lpstr>Как отслеживать поступившие заявления</vt:lpstr>
      <vt:lpstr>Итог по приёмной кампании  «Запись в 10 класс»: </vt:lpstr>
      <vt:lpstr>Итог по приёмной кампании  «Запись в 10 класс»: </vt:lpstr>
      <vt:lpstr>Вопросы работы с отдельными разделами ГИС СГО </vt:lpstr>
      <vt:lpstr>Вопросы работы с отдельными разделами ГИС СГО </vt:lpstr>
      <vt:lpstr>Инструкция при использовании Варианта 1</vt:lpstr>
      <vt:lpstr>Инструкция при использовании Варианта 1</vt:lpstr>
      <vt:lpstr>Инструкция при использовании Варианта 1</vt:lpstr>
      <vt:lpstr>Инструкция при использовании Варианта 1</vt:lpstr>
      <vt:lpstr>Инструкция при использовании Варианта 1</vt:lpstr>
      <vt:lpstr>Инструкция при использовании Варианта 1</vt:lpstr>
      <vt:lpstr>Инструкция при использовании Варианта 1</vt:lpstr>
      <vt:lpstr> По разделу «Электронный журнал»  подраздел «Итоговые отметки».</vt:lpstr>
      <vt:lpstr>По разделу «Внеурочная деятельность» </vt:lpstr>
      <vt:lpstr>По разделу «Движение учащихся»: семейное обучение</vt:lpstr>
      <vt:lpstr>По разделу «Движение учащихся»: семейное обучение</vt:lpstr>
      <vt:lpstr>По переходу на НУГ в АИС СГО</vt:lpstr>
      <vt:lpstr>По переходу на НУГ в АИС СГО</vt:lpstr>
      <vt:lpstr>По переходу на НУГ в АИС СГО</vt:lpstr>
      <vt:lpstr>По учащимся,  находящимся на лечении или реабилитации</vt:lpstr>
      <vt:lpstr>Куда обращаться  по возникающим вопросам:</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Приёмная кампания записи в 10 класс в общеобразовательных организациях Ульяновской области на 2024/2025 учебный год</dc:title>
  <dc:creator>User</dc:creator>
  <cp:lastModifiedBy>User</cp:lastModifiedBy>
  <cp:revision>90</cp:revision>
  <dcterms:created xsi:type="dcterms:W3CDTF">2024-06-10T10:38:13Z</dcterms:created>
  <dcterms:modified xsi:type="dcterms:W3CDTF">2024-06-18T09:34:13Z</dcterms:modified>
</cp:coreProperties>
</file>